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1258" r:id="rId4"/>
    <p:sldId id="1304" r:id="rId6"/>
    <p:sldId id="1259" r:id="rId7"/>
    <p:sldId id="1260" r:id="rId8"/>
    <p:sldId id="1261" r:id="rId9"/>
    <p:sldId id="1262" r:id="rId10"/>
    <p:sldId id="1263" r:id="rId11"/>
    <p:sldId id="1297" r:id="rId12"/>
    <p:sldId id="1298" r:id="rId13"/>
    <p:sldId id="1299" r:id="rId14"/>
    <p:sldId id="1264" r:id="rId15"/>
    <p:sldId id="1265" r:id="rId16"/>
    <p:sldId id="279" r:id="rId17"/>
    <p:sldId id="280" r:id="rId18"/>
    <p:sldId id="281" r:id="rId19"/>
    <p:sldId id="1359" r:id="rId20"/>
    <p:sldId id="286" r:id="rId21"/>
    <p:sldId id="283" r:id="rId22"/>
    <p:sldId id="299" r:id="rId23"/>
    <p:sldId id="300" r:id="rId24"/>
    <p:sldId id="302" r:id="rId25"/>
    <p:sldId id="303" r:id="rId26"/>
    <p:sldId id="304" r:id="rId27"/>
    <p:sldId id="301" r:id="rId28"/>
    <p:sldId id="305" r:id="rId29"/>
    <p:sldId id="306" r:id="rId30"/>
    <p:sldId id="307" r:id="rId31"/>
    <p:sldId id="308" r:id="rId32"/>
    <p:sldId id="309" r:id="rId33"/>
    <p:sldId id="310" r:id="rId34"/>
    <p:sldId id="311" r:id="rId35"/>
    <p:sldId id="1343" r:id="rId36"/>
    <p:sldId id="1344" r:id="rId37"/>
    <p:sldId id="1351" r:id="rId38"/>
    <p:sldId id="1352" r:id="rId39"/>
    <p:sldId id="1353" r:id="rId40"/>
    <p:sldId id="312" r:id="rId41"/>
    <p:sldId id="313" r:id="rId42"/>
    <p:sldId id="314" r:id="rId43"/>
    <p:sldId id="1266" r:id="rId44"/>
    <p:sldId id="315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6E47282-0717-40FD-8C53-4092CDEEC676}">
          <p14:sldIdLst>
            <p14:sldId id="256"/>
            <p14:sldId id="1258"/>
            <p14:sldId id="1304"/>
            <p14:sldId id="1259"/>
            <p14:sldId id="1260"/>
            <p14:sldId id="1261"/>
            <p14:sldId id="1262"/>
            <p14:sldId id="1263"/>
            <p14:sldId id="1297"/>
            <p14:sldId id="1298"/>
            <p14:sldId id="1299"/>
            <p14:sldId id="1264"/>
            <p14:sldId id="1265"/>
            <p14:sldId id="279"/>
            <p14:sldId id="280"/>
            <p14:sldId id="281"/>
            <p14:sldId id="1359"/>
            <p14:sldId id="286"/>
            <p14:sldId id="283"/>
            <p14:sldId id="299"/>
            <p14:sldId id="300"/>
            <p14:sldId id="302"/>
            <p14:sldId id="303"/>
            <p14:sldId id="304"/>
            <p14:sldId id="301"/>
            <p14:sldId id="305"/>
            <p14:sldId id="306"/>
            <p14:sldId id="307"/>
            <p14:sldId id="308"/>
            <p14:sldId id="309"/>
            <p14:sldId id="310"/>
            <p14:sldId id="311"/>
            <p14:sldId id="1343"/>
            <p14:sldId id="1344"/>
            <p14:sldId id="1351"/>
            <p14:sldId id="1352"/>
            <p14:sldId id="1353"/>
            <p14:sldId id="312"/>
            <p14:sldId id="313"/>
            <p14:sldId id="314"/>
            <p14:sldId id="1266"/>
            <p14:sldId id="315"/>
          </p14:sldIdLst>
        </p14:section>
        <p14:section name="第六周" id="{41259E0E-964B-46A1-96BA-4439FC9BFE12}">
          <p14:sldIdLst/>
        </p14:section>
        <p14:section name="第七周" id="{EC51992C-173A-4BB1-9089-9C736A433C0A}">
          <p14:sldIdLst/>
        </p14:section>
        <p14:section name="周8" id="{BF5A3F8D-E086-45E6-BD77-BB89C35B9ECC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huan" initials="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0166" autoAdjust="0"/>
  </p:normalViewPr>
  <p:slideViewPr>
    <p:cSldViewPr snapToGrid="0">
      <p:cViewPr>
        <p:scale>
          <a:sx n="103" d="100"/>
          <a:sy n="103" d="100"/>
        </p:scale>
        <p:origin x="192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9" Type="http://schemas.openxmlformats.org/officeDocument/2006/relationships/commentAuthors" Target="commentAuthors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287A53-86B6-4D62-905D-EAC8E18988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A1B270-2DD3-4852-9DC5-35395D70D8A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0" name="Google Shape;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828cd57e63_0_169:notes"/>
          <p:cNvSpPr txBox="1">
            <a:spLocks noGrp="1"/>
          </p:cNvSpPr>
          <p:nvPr>
            <p:ph type="body" idx="1"/>
          </p:nvPr>
        </p:nvSpPr>
        <p:spPr>
          <a:xfrm>
            <a:off x="686026" y="4343796"/>
            <a:ext cx="5485800" cy="41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8" name="Google Shape;598;g828cd57e63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7388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828cd57e63_0_176:notes"/>
          <p:cNvSpPr txBox="1">
            <a:spLocks noGrp="1"/>
          </p:cNvSpPr>
          <p:nvPr>
            <p:ph type="body" idx="1"/>
          </p:nvPr>
        </p:nvSpPr>
        <p:spPr>
          <a:xfrm>
            <a:off x="686026" y="4343796"/>
            <a:ext cx="5485800" cy="41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6" name="Google Shape;606;g828cd57e63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7388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828cd57e63_0_183:notes"/>
          <p:cNvSpPr txBox="1">
            <a:spLocks noGrp="1"/>
          </p:cNvSpPr>
          <p:nvPr>
            <p:ph type="body" idx="1"/>
          </p:nvPr>
        </p:nvSpPr>
        <p:spPr>
          <a:xfrm>
            <a:off x="686026" y="4343796"/>
            <a:ext cx="5485800" cy="41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4" name="Google Shape;614;g828cd57e63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7388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82c1c9efd6_1_21:notes"/>
          <p:cNvSpPr txBox="1">
            <a:spLocks noGrp="1"/>
          </p:cNvSpPr>
          <p:nvPr>
            <p:ph type="body" idx="1"/>
          </p:nvPr>
        </p:nvSpPr>
        <p:spPr>
          <a:xfrm>
            <a:off x="686026" y="4343796"/>
            <a:ext cx="5485800" cy="41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0" name="Google Shape;590;g82c1c9efd6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7388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828cd57e63_0_190:notes"/>
          <p:cNvSpPr txBox="1">
            <a:spLocks noGrp="1"/>
          </p:cNvSpPr>
          <p:nvPr>
            <p:ph type="body" idx="1"/>
          </p:nvPr>
        </p:nvSpPr>
        <p:spPr>
          <a:xfrm>
            <a:off x="686026" y="4343796"/>
            <a:ext cx="5485800" cy="41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2" name="Google Shape;622;g828cd57e63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7388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828cd57e63_0_197:notes"/>
          <p:cNvSpPr txBox="1">
            <a:spLocks noGrp="1"/>
          </p:cNvSpPr>
          <p:nvPr>
            <p:ph type="body" idx="1"/>
          </p:nvPr>
        </p:nvSpPr>
        <p:spPr>
          <a:xfrm>
            <a:off x="686026" y="4343796"/>
            <a:ext cx="5485800" cy="41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0" name="Google Shape;630;g828cd57e63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7388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828cd57e63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7388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41" name="Google Shape;641;g828cd57e63_0_207:notes"/>
          <p:cNvSpPr txBox="1">
            <a:spLocks noGrp="1"/>
          </p:cNvSpPr>
          <p:nvPr>
            <p:ph type="body" idx="1"/>
          </p:nvPr>
        </p:nvSpPr>
        <p:spPr>
          <a:xfrm>
            <a:off x="686026" y="4343796"/>
            <a:ext cx="5485800" cy="41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4572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828cd57e63_0_214:notes"/>
          <p:cNvSpPr txBox="1">
            <a:spLocks noGrp="1"/>
          </p:cNvSpPr>
          <p:nvPr>
            <p:ph type="body" idx="1"/>
          </p:nvPr>
        </p:nvSpPr>
        <p:spPr>
          <a:xfrm>
            <a:off x="686026" y="4343796"/>
            <a:ext cx="5485800" cy="41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小时候用放大镜烧蚂蚁</a:t>
            </a:r>
            <a:endParaRPr lang="zh-CN"/>
          </a:p>
        </p:txBody>
      </p:sp>
      <p:sp>
        <p:nvSpPr>
          <p:cNvPr id="649" name="Google Shape;649;g828cd57e63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7388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828cd57e63_0_247:notes"/>
          <p:cNvSpPr txBox="1">
            <a:spLocks noGrp="1"/>
          </p:cNvSpPr>
          <p:nvPr>
            <p:ph type="body" idx="1"/>
          </p:nvPr>
        </p:nvSpPr>
        <p:spPr>
          <a:xfrm>
            <a:off x="686026" y="4343796"/>
            <a:ext cx="5485800" cy="41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4" name="Google Shape;674;g828cd57e63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7388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828cd57e63_0_259:notes"/>
          <p:cNvSpPr txBox="1">
            <a:spLocks noGrp="1"/>
          </p:cNvSpPr>
          <p:nvPr>
            <p:ph type="body" idx="1"/>
          </p:nvPr>
        </p:nvSpPr>
        <p:spPr>
          <a:xfrm>
            <a:off x="686026" y="4343796"/>
            <a:ext cx="5485800" cy="41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7" name="Google Shape;687;g828cd57e63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7388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3" name="Google Shape;32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828cd57e63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7388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6" name="Google Shape;696;g828cd57e63_0_268:notes"/>
          <p:cNvSpPr txBox="1">
            <a:spLocks noGrp="1"/>
          </p:cNvSpPr>
          <p:nvPr>
            <p:ph type="body" idx="1"/>
          </p:nvPr>
        </p:nvSpPr>
        <p:spPr>
          <a:xfrm>
            <a:off x="686026" y="4343796"/>
            <a:ext cx="5485800" cy="41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4" name="Google Shape;46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0" name="Google Shape;48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4" name="Google Shape;50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82c1c9efd6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7388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1" name="Google Shape;711;g82c1c9efd6_1_29:notes"/>
          <p:cNvSpPr txBox="1">
            <a:spLocks noGrp="1"/>
          </p:cNvSpPr>
          <p:nvPr>
            <p:ph type="body" idx="1"/>
          </p:nvPr>
        </p:nvSpPr>
        <p:spPr>
          <a:xfrm>
            <a:off x="686026" y="4343796"/>
            <a:ext cx="5485800" cy="41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82c1c9efd6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7388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9" name="Google Shape;719;g82c1c9efd6_1_44:notes"/>
          <p:cNvSpPr txBox="1">
            <a:spLocks noGrp="1"/>
          </p:cNvSpPr>
          <p:nvPr>
            <p:ph type="body" idx="1"/>
          </p:nvPr>
        </p:nvSpPr>
        <p:spPr>
          <a:xfrm>
            <a:off x="686026" y="4343796"/>
            <a:ext cx="5485800" cy="41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82c1c9efd6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7388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9" name="Google Shape;729;g82c1c9efd6_1_54:notes"/>
          <p:cNvSpPr txBox="1">
            <a:spLocks noGrp="1"/>
          </p:cNvSpPr>
          <p:nvPr>
            <p:ph type="body" idx="1"/>
          </p:nvPr>
        </p:nvSpPr>
        <p:spPr>
          <a:xfrm>
            <a:off x="686026" y="4343796"/>
            <a:ext cx="5485800" cy="41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82c1c9efd6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7388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9" name="Google Shape;809;g82c1c9efd6_1_137:notes"/>
          <p:cNvSpPr txBox="1">
            <a:spLocks noGrp="1"/>
          </p:cNvSpPr>
          <p:nvPr>
            <p:ph type="body" idx="1"/>
          </p:nvPr>
        </p:nvSpPr>
        <p:spPr>
          <a:xfrm>
            <a:off x="686026" y="4343796"/>
            <a:ext cx="5485800" cy="41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827e664852_0_10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1" name="Google Shape;591;g827e664852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828cd57e63_0_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4" name="Google Shape;334;g828cd57e63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3" name="Google Shape;34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0" name="Google Shape;27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7" name="Google Shape;38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828cd57e63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4" name="Google Shape;364;g828cd57e63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828cd57e63_0_130:notes"/>
          <p:cNvSpPr txBox="1">
            <a:spLocks noGrp="1"/>
          </p:cNvSpPr>
          <p:nvPr>
            <p:ph type="body" idx="1"/>
          </p:nvPr>
        </p:nvSpPr>
        <p:spPr>
          <a:xfrm>
            <a:off x="686026" y="4343796"/>
            <a:ext cx="5485800" cy="41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9" name="Google Shape;549;g828cd57e63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7388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828cd57e63_0_150:notes"/>
          <p:cNvSpPr txBox="1">
            <a:spLocks noGrp="1"/>
          </p:cNvSpPr>
          <p:nvPr>
            <p:ph type="body" idx="1"/>
          </p:nvPr>
        </p:nvSpPr>
        <p:spPr>
          <a:xfrm>
            <a:off x="686026" y="4343796"/>
            <a:ext cx="5485800" cy="41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0" name="Google Shape;570;g828cd57e63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7388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6550772"/>
            <a:ext cx="9144000" cy="30722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0" y="1730188"/>
            <a:ext cx="9144000" cy="12598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784396"/>
            <a:ext cx="7772400" cy="1006476"/>
          </a:xfrm>
        </p:spPr>
        <p:txBody>
          <a:bodyPr anchor="b"/>
          <a:lstStyle>
            <a:lvl1pPr algn="ctr">
              <a:defRPr sz="4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23924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9" name="文本框 8"/>
          <p:cNvSpPr txBox="1"/>
          <p:nvPr userDrawn="1"/>
        </p:nvSpPr>
        <p:spPr>
          <a:xfrm>
            <a:off x="114300" y="6573916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计算机视觉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2787917" y="6573916"/>
            <a:ext cx="3672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彭小江，深圳技术大学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大数据与互联网学院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3" t="14873" r="10488" b="21724"/>
          <a:stretch>
            <a:fillRect/>
          </a:stretch>
        </p:blipFill>
        <p:spPr bwMode="auto">
          <a:xfrm>
            <a:off x="3640873" y="5144248"/>
            <a:ext cx="1862253" cy="79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9787-0A08-433A-AC0E-43C4926F2958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B39CB-9C30-4B47-A2A7-E2AC785D398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 matchingName="Title and Content">
  <p:cSld name="Title and Conten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770965" y="134823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770965" y="991301"/>
            <a:ext cx="7772400" cy="5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7364729" y="6248400"/>
            <a:ext cx="281941" cy="28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  <a:defRPr sz="1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  <a:defRPr sz="1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  <a:defRPr sz="1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  <a:defRPr sz="1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  <a:defRPr sz="1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  <a:defRPr sz="1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  <a:defRPr sz="1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  <a:defRPr sz="1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  <a:defRPr sz="1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5" name="矩形 9"/>
          <p:cNvSpPr/>
          <p:nvPr userDrawn="1"/>
        </p:nvSpPr>
        <p:spPr>
          <a:xfrm>
            <a:off x="0" y="6550772"/>
            <a:ext cx="9144000" cy="30722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04" r="-76" b="22818"/>
          <a:stretch>
            <a:fillRect/>
          </a:stretch>
        </p:blipFill>
        <p:spPr bwMode="auto">
          <a:xfrm>
            <a:off x="162604" y="396261"/>
            <a:ext cx="608361" cy="33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5"/>
          <p:cNvSpPr txBox="1"/>
          <p:nvPr userDrawn="1"/>
        </p:nvSpPr>
        <p:spPr>
          <a:xfrm>
            <a:off x="6933090" y="6573916"/>
            <a:ext cx="2057400" cy="297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框 12"/>
          <p:cNvSpPr txBox="1"/>
          <p:nvPr userDrawn="1"/>
        </p:nvSpPr>
        <p:spPr>
          <a:xfrm>
            <a:off x="114300" y="6573916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计算机视觉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13"/>
          <p:cNvSpPr txBox="1"/>
          <p:nvPr userDrawn="1"/>
        </p:nvSpPr>
        <p:spPr>
          <a:xfrm>
            <a:off x="2787917" y="6573916"/>
            <a:ext cx="3672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彭小江，深圳技术大学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大数据与互联网学院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70965" y="906117"/>
            <a:ext cx="77724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6550772"/>
            <a:ext cx="9144000" cy="30722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965" y="243077"/>
            <a:ext cx="7886700" cy="646928"/>
          </a:xfrm>
        </p:spPr>
        <p:txBody>
          <a:bodyPr>
            <a:noAutofit/>
          </a:bodyPr>
          <a:lstStyle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8376" y="1253331"/>
            <a:ext cx="7886700" cy="4351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Clr>
                <a:srgbClr val="0070C0"/>
              </a:buClr>
              <a:buSzPct val="60000"/>
              <a:buFont typeface="Wingdings" panose="05000000000000000000" pitchFamily="2" charset="2"/>
              <a:buChar char="n"/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00000"/>
              </a:lnSpc>
              <a:buClr>
                <a:srgbClr val="0070C0"/>
              </a:buClr>
              <a:buSzPct val="60000"/>
              <a:buFont typeface="Wingdings" panose="05000000000000000000" pitchFamily="2" charset="2"/>
              <a:buChar char="n"/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00000"/>
              </a:lnSpc>
              <a:buClr>
                <a:srgbClr val="0070C0"/>
              </a:buClr>
              <a:buSzPct val="60000"/>
              <a:buFont typeface="Wingdings" panose="05000000000000000000" pitchFamily="2" charset="2"/>
              <a:buChar char="n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00000"/>
              </a:lnSpc>
              <a:buClr>
                <a:srgbClr val="0070C0"/>
              </a:buClr>
              <a:buSzPct val="60000"/>
              <a:buFont typeface="Wingdings" panose="05000000000000000000" pitchFamily="2" charset="2"/>
              <a:buChar char="n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00000"/>
              </a:lnSpc>
              <a:buClr>
                <a:srgbClr val="0070C0"/>
              </a:buClr>
              <a:buSzPct val="60000"/>
              <a:buFont typeface="Wingdings" panose="05000000000000000000" pitchFamily="2" charset="2"/>
              <a:buChar char="n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33090" y="6573916"/>
            <a:ext cx="2057400" cy="297402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3" name="文本框 12"/>
          <p:cNvSpPr txBox="1"/>
          <p:nvPr userDrawn="1"/>
        </p:nvSpPr>
        <p:spPr>
          <a:xfrm>
            <a:off x="114300" y="6573916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计算机视觉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787917" y="6573916"/>
            <a:ext cx="3672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彭小江，深圳技术大学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大数据与互联网学院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04" r="-76" b="22818"/>
          <a:stretch>
            <a:fillRect/>
          </a:stretch>
        </p:blipFill>
        <p:spPr bwMode="auto">
          <a:xfrm>
            <a:off x="162604" y="396261"/>
            <a:ext cx="608361" cy="33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 userDrawn="1"/>
        </p:nvCxnSpPr>
        <p:spPr>
          <a:xfrm>
            <a:off x="770965" y="890005"/>
            <a:ext cx="78867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8F84A-0DAB-4FDA-8DF1-F13CCEC655C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943ED-0129-4280-BC0A-6092F44E226D}" type="datetime1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B3D69-B99E-425A-80A4-C9D5392759FA}" type="datetime1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ACA22-4E33-4D77-8C60-B37BBF2C360D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0A955-5317-48C3-8E5F-AA301A8C061D}" type="datetime1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36EBC-980E-46FD-831B-14D976329A7D}" type="datetime1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AFD30-11EF-431A-B5FE-E39405BC5F4A}" type="datetime1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0BA5CD-C55D-42A4-AFF7-260205C7532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A8740-04C3-4D9C-9880-E3F61E3A801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1.png"/><Relationship Id="rId1" Type="http://schemas.openxmlformats.org/officeDocument/2006/relationships/hyperlink" Target="http://www.flickr.com/photos/73860948@N08/6678331997/" TargetMode="Externa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2.png"/><Relationship Id="rId1" Type="http://schemas.openxmlformats.org/officeDocument/2006/relationships/hyperlink" Target="http://www.physicstogo.org/index.cfm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6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2.xml"/><Relationship Id="rId4" Type="http://schemas.openxmlformats.org/officeDocument/2006/relationships/hyperlink" Target="http://en.wikipedia.org/wiki/Depth_of_field" TargetMode="External"/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2.jpeg"/><Relationship Id="rId3" Type="http://schemas.openxmlformats.org/officeDocument/2006/relationships/tags" Target="../tags/tag2.xml"/><Relationship Id="rId2" Type="http://schemas.openxmlformats.org/officeDocument/2006/relationships/image" Target="../media/image33.GIF"/><Relationship Id="rId1" Type="http://schemas.openxmlformats.org/officeDocument/2006/relationships/tags" Target="../tags/tag1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tags" Target="../tags/tag3.xml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hyperlink" Target="http://www.debevec.org/Research/HDR/" TargetMode="Externa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3.png"/><Relationship Id="rId1" Type="http://schemas.openxmlformats.org/officeDocument/2006/relationships/hyperlink" Target="https://sites.google.com/a/globalsystemsscience.org/digital-earth-watch/tools/digital-cameras-overview/what-happens-to-the-near-infared-entering-the-camera" TargetMode="External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hyperlink" Target="https://en.wikipedia.org/wiki/Bayer_filter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05902" y="1894425"/>
            <a:ext cx="8338098" cy="1071758"/>
          </a:xfrm>
        </p:spPr>
        <p:txBody>
          <a:bodyPr>
            <a:noAutofit/>
          </a:bodyPr>
          <a:lstStyle/>
          <a:p>
            <a:r>
              <a:rPr lang="en-US" altLang="zh-CN" sz="4000" dirty="0"/>
              <a:t>Perception</a:t>
            </a:r>
            <a:r>
              <a:rPr lang="zh-CN" altLang="en-US" sz="4000" dirty="0"/>
              <a:t> </a:t>
            </a:r>
            <a:r>
              <a:rPr lang="en-US" altLang="zh-CN" sz="4000" dirty="0"/>
              <a:t>and</a:t>
            </a:r>
            <a:r>
              <a:rPr lang="zh-CN" altLang="en-US" sz="4000" dirty="0"/>
              <a:t> </a:t>
            </a:r>
            <a:r>
              <a:rPr lang="en-US" altLang="zh-CN" sz="4000" dirty="0"/>
              <a:t>Image</a:t>
            </a:r>
            <a:r>
              <a:rPr lang="zh-CN" altLang="en-US" sz="4000" dirty="0"/>
              <a:t> </a:t>
            </a:r>
            <a:r>
              <a:rPr lang="en-US" altLang="zh-CN" sz="4000" dirty="0"/>
              <a:t>Formation</a:t>
            </a:r>
            <a:br>
              <a:rPr lang="en-US" altLang="ja-JP" sz="4000" dirty="0"/>
            </a:br>
            <a:r>
              <a:rPr lang="ja-JP" altLang="en-US" sz="4000"/>
              <a:t>视觉感知和图像形成</a:t>
            </a:r>
            <a:endParaRPr lang="zh-CN" altLang="en-US" sz="4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彭小江，博士，副教授</a:t>
            </a:r>
            <a:endParaRPr lang="en-US" altLang="zh-CN" sz="2000" dirty="0"/>
          </a:p>
          <a:p>
            <a:r>
              <a:rPr lang="zh-CN" altLang="en-US" sz="2000" dirty="0"/>
              <a:t>深圳技术大学</a:t>
            </a:r>
            <a:endParaRPr lang="en-US" altLang="zh-CN" sz="2000" dirty="0"/>
          </a:p>
          <a:p>
            <a:r>
              <a:rPr lang="zh-CN" altLang="en-US" sz="2000" dirty="0"/>
              <a:t>邮箱</a:t>
            </a:r>
            <a:r>
              <a:rPr lang="en-US" altLang="zh-CN" sz="2000" dirty="0"/>
              <a:t>: pengxiaojiang@sztu.edu.cn</a:t>
            </a:r>
            <a:endParaRPr lang="en-US" altLang="zh-CN" sz="2000" dirty="0"/>
          </a:p>
          <a:p>
            <a:r>
              <a:rPr lang="zh-CN" altLang="en-US" sz="2000" dirty="0"/>
              <a:t>主页</a:t>
            </a:r>
            <a:r>
              <a:rPr lang="en-US" altLang="zh-CN" sz="2000" dirty="0"/>
              <a:t>: https://pengxj.github.io/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err="1">
                <a:solidFill>
                  <a:schemeClr val="dk1"/>
                </a:solidFill>
                <a:latin typeface="Arial" panose="020B060402020202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生物</a:t>
            </a:r>
            <a:r>
              <a:rPr lang="en-US" dirty="0" err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视觉系统-</a:t>
            </a:r>
            <a:r>
              <a:rPr lang="zh-CN" altLang="en-US" dirty="0" err="1">
                <a:solidFill>
                  <a:schemeClr val="dk1"/>
                </a:solidFill>
                <a:latin typeface="Arial" panose="020B060402020202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感受野分层等级</a:t>
            </a:r>
            <a:endParaRPr lang="zh-CN" altLang="en-US" dirty="0" err="1">
              <a:solidFill>
                <a:schemeClr val="dk1"/>
              </a:solidFill>
              <a:latin typeface="Arial" panose="020B0604020202020204"/>
              <a:ea typeface="宋体" panose="02010600030101010101" pitchFamily="2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rcRect t="15173"/>
          <a:stretch>
            <a:fillRect/>
          </a:stretch>
        </p:blipFill>
        <p:spPr>
          <a:xfrm>
            <a:off x="828675" y="1840865"/>
            <a:ext cx="7828915" cy="31064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err="1">
                <a:solidFill>
                  <a:schemeClr val="dk1"/>
                </a:solidFill>
                <a:latin typeface="Arial" panose="020B060402020202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生物</a:t>
            </a:r>
            <a:r>
              <a:rPr lang="en-US" dirty="0" err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视觉系统-</a:t>
            </a:r>
            <a:r>
              <a:rPr lang="zh-CN" altLang="en-US" dirty="0" err="1">
                <a:solidFill>
                  <a:schemeClr val="dk1"/>
                </a:solidFill>
                <a:latin typeface="Arial" panose="020B060402020202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视觉信息的并行处理</a:t>
            </a:r>
            <a:endParaRPr lang="zh-CN" altLang="en-US" dirty="0" err="1">
              <a:solidFill>
                <a:schemeClr val="dk1"/>
              </a:solidFill>
              <a:latin typeface="Arial" panose="020B0604020202020204"/>
              <a:ea typeface="宋体" panose="02010600030101010101" pitchFamily="2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rcRect t="16252"/>
          <a:stretch>
            <a:fillRect/>
          </a:stretch>
        </p:blipFill>
        <p:spPr>
          <a:xfrm>
            <a:off x="760730" y="1759585"/>
            <a:ext cx="7367270" cy="31445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感知理论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</a:fld>
            <a:endParaRPr lang="en-US"/>
          </a:p>
        </p:txBody>
      </p:sp>
      <p:sp>
        <p:nvSpPr>
          <p:cNvPr id="5" name="Google Shape;311;p35"/>
          <p:cNvSpPr txBox="1"/>
          <p:nvPr/>
        </p:nvSpPr>
        <p:spPr>
          <a:xfrm>
            <a:off x="685800" y="3058700"/>
            <a:ext cx="7772400" cy="918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0800" tIns="50800" rIns="132075" bIns="50800" rtlCol="0" anchor="t" anchorCtr="0">
            <a:noAutofit/>
          </a:bodyPr>
          <a:lstStyle>
            <a:lvl1pPr marL="4572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2270" indent="-342900" algn="ctr">
              <a:spcBef>
                <a:spcPts val="0"/>
              </a:spcBef>
              <a:buClr>
                <a:schemeClr val="dk1"/>
              </a:buClr>
              <a:buSzPts val="2000"/>
              <a:buFont typeface="Arial" panose="020B0604020202020204"/>
              <a:buNone/>
            </a:pPr>
            <a:r>
              <a:rPr lang="en-US" sz="3000" dirty="0" err="1"/>
              <a:t>感知的亮度</a:t>
            </a:r>
            <a:r>
              <a:rPr lang="en-US" sz="3000" dirty="0"/>
              <a:t>    ~=    </a:t>
            </a:r>
            <a:r>
              <a:rPr lang="en-US" sz="3000" dirty="0" err="1"/>
              <a:t>光能量</a:t>
            </a:r>
            <a:endParaRPr lang="en-US" sz="3000" dirty="0"/>
          </a:p>
          <a:p>
            <a:pPr marL="782320" lvl="1" indent="-158750" algn="ctr">
              <a:spcBef>
                <a:spcPts val="500"/>
              </a:spcBef>
              <a:buSzPts val="2000"/>
              <a:buFont typeface="Arial" panose="020B0604020202020204"/>
              <a:buNone/>
            </a:pPr>
            <a:endParaRPr lang="en-US" sz="3000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158750" algn="ctr">
              <a:spcBef>
                <a:spcPts val="500"/>
              </a:spcBef>
              <a:buSzPts val="2000"/>
              <a:buFont typeface="Arial" panose="020B0604020202020204"/>
              <a:buNone/>
            </a:pPr>
            <a:endParaRPr lang="en-US" sz="3000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158750" algn="ctr">
              <a:spcBef>
                <a:spcPts val="500"/>
              </a:spcBef>
              <a:buSzPts val="2000"/>
              <a:buFont typeface="Arial" panose="020B0604020202020204"/>
              <a:buNone/>
            </a:pPr>
            <a:endParaRPr lang="en-US" sz="3000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28600" lvl="2" indent="-127000" algn="ctr">
              <a:spcBef>
                <a:spcPts val="400"/>
              </a:spcBef>
              <a:buSzPts val="1600"/>
              <a:buFont typeface="Arial" panose="020B0604020202020204"/>
              <a:buNone/>
            </a:pPr>
            <a:endParaRPr lang="en-US" sz="3000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28600" lvl="2" indent="-127000" algn="ctr">
              <a:spcBef>
                <a:spcPts val="400"/>
              </a:spcBef>
              <a:buSzPts val="1600"/>
              <a:buFont typeface="Arial" panose="020B0604020202020204"/>
              <a:buNone/>
            </a:pPr>
            <a:endParaRPr lang="en-US" sz="3000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28600" lvl="2" indent="-228600" algn="ctr">
              <a:spcBef>
                <a:spcPts val="400"/>
              </a:spcBef>
              <a:buClr>
                <a:schemeClr val="dk1"/>
              </a:buClr>
              <a:buSzPts val="1600"/>
              <a:buFont typeface="Arial" panose="020B0604020202020204" pitchFamily="34" charset="0"/>
              <a:buNone/>
            </a:pPr>
            <a:endParaRPr lang="en-US" sz="3000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31520" indent="0" algn="ctr">
              <a:spcBef>
                <a:spcPts val="500"/>
              </a:spcBef>
            </a:pPr>
            <a:endParaRPr lang="en-US" sz="3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感知理论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</a:fld>
            <a:endParaRPr lang="en-US"/>
          </a:p>
        </p:txBody>
      </p:sp>
      <p:sp>
        <p:nvSpPr>
          <p:cNvPr id="5" name="Google Shape;311;p35"/>
          <p:cNvSpPr txBox="1"/>
          <p:nvPr/>
        </p:nvSpPr>
        <p:spPr>
          <a:xfrm>
            <a:off x="685800" y="3058700"/>
            <a:ext cx="7772400" cy="918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50800" tIns="50800" rIns="132075" bIns="50800" rtlCol="0" anchor="t" anchorCtr="0">
            <a:noAutofit/>
          </a:bodyPr>
          <a:lstStyle>
            <a:lvl1pPr marL="4572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2270" indent="-342900" algn="ctr">
              <a:spcBef>
                <a:spcPts val="0"/>
              </a:spcBef>
              <a:buClr>
                <a:schemeClr val="dk1"/>
              </a:buClr>
              <a:buSzPts val="2000"/>
              <a:buFont typeface="Arial" panose="020B0604020202020204"/>
              <a:buNone/>
            </a:pPr>
            <a:r>
              <a:rPr lang="en-US" sz="3000" dirty="0" err="1"/>
              <a:t>感知的亮度</a:t>
            </a:r>
            <a:r>
              <a:rPr lang="en-US" sz="3000" dirty="0"/>
              <a:t>    ~=    </a:t>
            </a:r>
            <a:r>
              <a:rPr lang="en-US" sz="3000" dirty="0" err="1"/>
              <a:t>光能量</a:t>
            </a:r>
            <a:endParaRPr lang="en-US" sz="3000" dirty="0"/>
          </a:p>
          <a:p>
            <a:pPr marL="782320" lvl="1" indent="-158750" algn="ctr">
              <a:spcBef>
                <a:spcPts val="500"/>
              </a:spcBef>
              <a:buSzPts val="2000"/>
              <a:buFont typeface="Arial" panose="020B0604020202020204"/>
              <a:buNone/>
            </a:pPr>
            <a:endParaRPr lang="en-US" sz="3000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158750" algn="ctr">
              <a:spcBef>
                <a:spcPts val="500"/>
              </a:spcBef>
              <a:buSzPts val="2000"/>
              <a:buFont typeface="Arial" panose="020B0604020202020204"/>
              <a:buNone/>
            </a:pPr>
            <a:endParaRPr lang="en-US" sz="3000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158750" algn="ctr">
              <a:spcBef>
                <a:spcPts val="500"/>
              </a:spcBef>
              <a:buSzPts val="2000"/>
              <a:buFont typeface="Arial" panose="020B0604020202020204"/>
              <a:buNone/>
            </a:pPr>
            <a:endParaRPr lang="en-US" sz="3000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28600" lvl="2" indent="-127000" algn="ctr">
              <a:spcBef>
                <a:spcPts val="400"/>
              </a:spcBef>
              <a:buSzPts val="1600"/>
              <a:buFont typeface="Arial" panose="020B0604020202020204"/>
              <a:buNone/>
            </a:pPr>
            <a:endParaRPr lang="en-US" sz="3000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28600" lvl="2" indent="-127000" algn="ctr">
              <a:spcBef>
                <a:spcPts val="400"/>
              </a:spcBef>
              <a:buSzPts val="1600"/>
              <a:buFont typeface="Arial" panose="020B0604020202020204"/>
              <a:buNone/>
            </a:pPr>
            <a:endParaRPr lang="en-US" sz="3000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28600" lvl="2" indent="-228600" algn="ctr">
              <a:spcBef>
                <a:spcPts val="400"/>
              </a:spcBef>
              <a:buClr>
                <a:schemeClr val="dk1"/>
              </a:buClr>
              <a:buSzPts val="1600"/>
              <a:buFont typeface="Arial" panose="020B0604020202020204" pitchFamily="34" charset="0"/>
              <a:buNone/>
            </a:pPr>
            <a:endParaRPr lang="en-US" sz="3000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31520" indent="0" algn="ctr">
              <a:spcBef>
                <a:spcPts val="500"/>
              </a:spcBef>
            </a:pPr>
            <a:endParaRPr lang="en-US" sz="3000" dirty="0"/>
          </a:p>
        </p:txBody>
      </p:sp>
      <p:cxnSp>
        <p:nvCxnSpPr>
          <p:cNvPr id="6" name="Google Shape;319;p36"/>
          <p:cNvCxnSpPr/>
          <p:nvPr/>
        </p:nvCxnSpPr>
        <p:spPr>
          <a:xfrm>
            <a:off x="685800" y="495300"/>
            <a:ext cx="7996500" cy="59553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320;p36"/>
          <p:cNvCxnSpPr/>
          <p:nvPr/>
        </p:nvCxnSpPr>
        <p:spPr>
          <a:xfrm rot="10800000" flipH="1">
            <a:off x="685800" y="495300"/>
            <a:ext cx="7996500" cy="59553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7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8621038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ctr" anchorCtr="0">
            <a:noAutofit/>
          </a:bodyPr>
          <a:lstStyle/>
          <a:p>
            <a:pPr marL="393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 panose="020B0604020202020204"/>
              <a:buNone/>
            </a:pPr>
            <a:r>
              <a:rPr lang="zh-CN" altLang="en-US" sz="34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光亮对比度</a:t>
            </a:r>
            <a:endParaRPr dirty="0"/>
          </a:p>
        </p:txBody>
      </p:sp>
      <p:sp>
        <p:nvSpPr>
          <p:cNvPr id="327" name="Google Shape;327;p37"/>
          <p:cNvSpPr txBox="1">
            <a:spLocks noGrp="1"/>
          </p:cNvSpPr>
          <p:nvPr>
            <p:ph type="body" idx="1"/>
          </p:nvPr>
        </p:nvSpPr>
        <p:spPr>
          <a:xfrm>
            <a:off x="685800" y="914400"/>
            <a:ext cx="7772400" cy="5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t" anchorCtr="0">
            <a:noAutofit/>
          </a:bodyPr>
          <a:lstStyle/>
          <a:p>
            <a:pPr marL="38227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</a:pPr>
            <a:r>
              <a:rPr lang="en-US" sz="2000" dirty="0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感知的视觉光亮</a:t>
            </a:r>
            <a:r>
              <a:rPr lang="en-US" sz="2000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取决于周围区域亮度</a:t>
            </a:r>
            <a:endParaRPr sz="20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158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endParaRPr sz="20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158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endParaRPr sz="20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28600" lvl="2" indent="-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endParaRPr sz="16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28600" lvl="2" indent="-1270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endParaRPr sz="16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2860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28" name="Google Shape;328;p3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728431" y="1529919"/>
            <a:ext cx="5484813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6" name="Google Shape;336;p38"/>
          <p:cNvCxnSpPr/>
          <p:nvPr/>
        </p:nvCxnSpPr>
        <p:spPr>
          <a:xfrm>
            <a:off x="685800" y="838200"/>
            <a:ext cx="7772400" cy="15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337" name="Google Shape;337;p38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ctr" anchorCtr="0">
            <a:noAutofit/>
          </a:bodyPr>
          <a:lstStyle/>
          <a:p>
            <a:pPr marL="393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 panose="020B0604020202020204"/>
              <a:buNone/>
            </a:pPr>
            <a:r>
              <a:rPr lang="en-US" sz="3400" dirty="0" err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+mn-ea"/>
              </a:rPr>
              <a:t>明度</a:t>
            </a:r>
            <a:r>
              <a:rPr lang="en-US" sz="3400" b="0" i="0" u="none" dirty="0" err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的恒常性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528955" y="1324610"/>
            <a:ext cx="80765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明度恒常性（Brightness constant）是指当照明条件改变时，人知觉到的物体的相对明度保持不变的知觉特性。</a:t>
            </a:r>
            <a:endParaRPr lang="zh-CN" altLang="en-US"/>
          </a:p>
        </p:txBody>
      </p:sp>
      <p:grpSp>
        <p:nvGrpSpPr>
          <p:cNvPr id="329" name="Google Shape;329;p37"/>
          <p:cNvGrpSpPr/>
          <p:nvPr/>
        </p:nvGrpSpPr>
        <p:grpSpPr>
          <a:xfrm>
            <a:off x="1464271" y="2572026"/>
            <a:ext cx="6535775" cy="3200400"/>
            <a:chOff x="1949425" y="3726725"/>
            <a:chExt cx="6535775" cy="3200400"/>
          </a:xfrm>
        </p:grpSpPr>
        <p:pic>
          <p:nvPicPr>
            <p:cNvPr id="330" name="Google Shape;330;p37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1949425" y="3726725"/>
              <a:ext cx="4981575" cy="3200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1" name="Google Shape;331;p37"/>
            <p:cNvSpPr txBox="1"/>
            <p:nvPr/>
          </p:nvSpPr>
          <p:spPr>
            <a:xfrm>
              <a:off x="3733800" y="6507162"/>
              <a:ext cx="4751400" cy="27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40625" bIns="0" anchor="t" anchorCtr="0">
              <a:noAutofit/>
            </a:bodyPr>
            <a:p>
              <a:pPr marL="3937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 panose="020B0604020202020204"/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by Ted Adelson</a:t>
              </a:r>
              <a:endParaRPr lang="en-US" sz="1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77" name="Google Shape;77;p1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594991" y="4260267"/>
            <a:ext cx="927100" cy="92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"/>
          <p:cNvSpPr txBox="1">
            <a:spLocks noGrp="1"/>
          </p:cNvSpPr>
          <p:nvPr>
            <p:ph type="title"/>
          </p:nvPr>
        </p:nvSpPr>
        <p:spPr>
          <a:xfrm>
            <a:off x="758825" y="381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ctr" anchorCtr="0">
            <a:noAutofit/>
          </a:bodyPr>
          <a:lstStyle/>
          <a:p>
            <a:pPr marL="393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 panose="020B0604020202020204"/>
              <a:buNone/>
            </a:pPr>
            <a:r>
              <a:rPr lang="zh-CN" altLang="en-US" sz="3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可视</a:t>
            </a:r>
            <a:r>
              <a:rPr lang="en-US" sz="3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动态范围</a:t>
            </a:r>
            <a:endParaRPr lang="en-US" sz="34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47" name="Google Shape;347;p3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780540" y="1003935"/>
            <a:ext cx="5418455" cy="54902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81990" y="1696720"/>
            <a:ext cx="2103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/>
              <a:t>光强度单位坎德拉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1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ctr" anchorCtr="0">
            <a:noAutofit/>
          </a:bodyPr>
          <a:lstStyle/>
          <a:p>
            <a:pPr marL="393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 panose="020B0604020202020204"/>
              <a:buNone/>
            </a:pPr>
            <a:r>
              <a:rPr lang="zh-CN" altLang="en-US" sz="34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人眼</a:t>
            </a:r>
            <a:endParaRPr dirty="0"/>
          </a:p>
        </p:txBody>
      </p:sp>
      <p:sp>
        <p:nvSpPr>
          <p:cNvPr id="274" name="Google Shape;274;p31"/>
          <p:cNvSpPr txBox="1">
            <a:spLocks noGrp="1"/>
          </p:cNvSpPr>
          <p:nvPr>
            <p:ph type="body" idx="1"/>
          </p:nvPr>
        </p:nvSpPr>
        <p:spPr>
          <a:xfrm>
            <a:off x="685800" y="4940300"/>
            <a:ext cx="80010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t" anchorCtr="0">
            <a:noAutofit/>
          </a:bodyPr>
          <a:lstStyle/>
          <a:p>
            <a:pPr marL="782320" lvl="1" indent="-285750">
              <a:spcBef>
                <a:spcPts val="500"/>
              </a:spcBef>
              <a:buSzPts val="2000"/>
              <a:buFont typeface="Arial" panose="020B0604020202020204"/>
              <a:buChar char="•"/>
            </a:pPr>
            <a:r>
              <a:rPr lang="en-US" sz="2000" dirty="0" err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光透过晶状体</a:t>
            </a:r>
            <a:r>
              <a:rPr lang="zh-CN" altLang="en-US" sz="2000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（</a:t>
            </a:r>
            <a:r>
              <a:rPr lang="en-US" altLang="zh-CN" sz="2000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lens</a:t>
            </a:r>
            <a:r>
              <a:rPr lang="zh-CN" altLang="en-US" sz="2000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）到达视网膜</a:t>
            </a:r>
            <a:r>
              <a:rPr lang="zh-CN" altLang="en-US" sz="2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（</a:t>
            </a:r>
            <a:r>
              <a:rPr lang="en-US" sz="2000" b="0" i="0" u="none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retina</a:t>
            </a:r>
            <a:r>
              <a:rPr lang="zh-CN" altLang="en-US" sz="2000" b="0" i="0" u="none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）</a:t>
            </a:r>
            <a:r>
              <a:rPr lang="zh-CN" altLang="en-US" sz="2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，视网膜有感光细胞，包含三种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锥体细胞</a:t>
            </a:r>
            <a:r>
              <a:rPr lang="zh-CN" altLang="en-US" sz="2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对应三元色，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杆体细胞</a:t>
            </a:r>
            <a:r>
              <a:rPr lang="zh-CN" altLang="en-US" sz="200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是暗视器官对弱光反应灵敏，在低照明情况下发生作用，但它不能感受颜色</a:t>
            </a:r>
            <a:endParaRPr lang="en-US" dirty="0"/>
          </a:p>
        </p:txBody>
      </p:sp>
      <p:pic>
        <p:nvPicPr>
          <p:cNvPr id="275" name="Google Shape;275;p3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981200" y="914400"/>
            <a:ext cx="4495800" cy="39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椭圆 1"/>
          <p:cNvSpPr/>
          <p:nvPr/>
        </p:nvSpPr>
        <p:spPr>
          <a:xfrm>
            <a:off x="2578735" y="836930"/>
            <a:ext cx="1282065" cy="287464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5187950" y="1136650"/>
            <a:ext cx="774065" cy="138620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4"/>
          <p:cNvSpPr txBox="1">
            <a:spLocks noGrp="1"/>
          </p:cNvSpPr>
          <p:nvPr>
            <p:ph type="title"/>
          </p:nvPr>
        </p:nvSpPr>
        <p:spPr>
          <a:xfrm>
            <a:off x="797560" y="142875"/>
            <a:ext cx="766064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ctr" anchorCtr="0">
            <a:noAutofit/>
          </a:bodyPr>
          <a:lstStyle/>
          <a:p>
            <a:pPr marL="393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 panose="020B0604020202020204"/>
              <a:buNone/>
            </a:pPr>
            <a:r>
              <a:rPr lang="zh-CN" altLang="en-US" sz="3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颜色感知</a:t>
            </a:r>
            <a:endParaRPr lang="zh-CN" altLang="en-US" sz="34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1" name="Google Shape;391;p44"/>
          <p:cNvSpPr txBox="1">
            <a:spLocks noGrp="1"/>
          </p:cNvSpPr>
          <p:nvPr>
            <p:ph type="body" idx="1"/>
          </p:nvPr>
        </p:nvSpPr>
        <p:spPr>
          <a:xfrm>
            <a:off x="685800" y="3657600"/>
            <a:ext cx="77724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t" anchorCtr="0">
            <a:noAutofit/>
          </a:bodyPr>
          <a:lstStyle/>
          <a:p>
            <a:pPr marL="38227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</a:pPr>
            <a:r>
              <a:rPr lang="zh-CN" altLang="en-US" sz="20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三种锥体感光细胞</a:t>
            </a:r>
            <a:endParaRPr lang="en-US" sz="20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Char char="•"/>
            </a:pPr>
            <a:r>
              <a:rPr lang="zh-CN" altLang="en-US" sz="18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每种在不同的光谱范围进行响应</a:t>
            </a:r>
            <a:endParaRPr lang="en-US" sz="18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18237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Char char="–"/>
            </a:pPr>
            <a:r>
              <a:rPr lang="en-US" sz="16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but regions overlap</a:t>
            </a:r>
            <a:endParaRPr lang="en-US" sz="16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18237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Char char="–"/>
            </a:pPr>
            <a:r>
              <a:rPr lang="en-US" sz="16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Short (S) corresponds to blue</a:t>
            </a:r>
            <a:endParaRPr lang="en-US" sz="16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18237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Char char="–"/>
            </a:pPr>
            <a:r>
              <a:rPr lang="en-US" sz="16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Medium (M) corresponds to green</a:t>
            </a:r>
            <a:endParaRPr lang="en-US" sz="16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18237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Char char="–"/>
            </a:pPr>
            <a:r>
              <a:rPr lang="en-US" sz="16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Long (L) corresponds to red</a:t>
            </a:r>
            <a:endParaRPr lang="en-US" sz="16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Char char="•"/>
            </a:pPr>
            <a:r>
              <a:rPr lang="zh-CN" altLang="en-US" sz="18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不同敏感度</a:t>
            </a:r>
            <a:r>
              <a:rPr lang="en-US" sz="18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:  we are more sensitive to green than red</a:t>
            </a:r>
            <a:endParaRPr lang="en-US" sz="18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18237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Char char="–"/>
            </a:pPr>
            <a:r>
              <a:rPr lang="en-US" sz="16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varies from person to person (and with age)</a:t>
            </a:r>
            <a:endParaRPr lang="en-US" sz="16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Char char="•"/>
            </a:pPr>
            <a:r>
              <a:rPr lang="zh-CN" altLang="en-US" sz="18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色盲</a:t>
            </a:r>
            <a:r>
              <a:rPr lang="en-US" sz="18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—</a:t>
            </a:r>
            <a:r>
              <a:rPr lang="zh-CN" altLang="en-US" sz="18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缺乏其中的一些感光细胞</a:t>
            </a:r>
            <a:endParaRPr lang="zh-CN" altLang="en-US" sz="18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92" name="Google Shape;392;p4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286000" y="1133475"/>
            <a:ext cx="3665537" cy="23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4"/>
          <p:cNvSpPr txBox="1"/>
          <p:nvPr/>
        </p:nvSpPr>
        <p:spPr>
          <a:xfrm>
            <a:off x="6024562" y="1676400"/>
            <a:ext cx="1900237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0625" bIns="0" anchor="t" anchorCtr="0">
            <a:noAutofit/>
          </a:bodyPr>
          <a:lstStyle/>
          <a:p>
            <a:pPr marL="3937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 response curve</a:t>
            </a:r>
            <a:endParaRPr lang="en-US" sz="18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94" name="Google Shape;394;p44"/>
          <p:cNvCxnSpPr/>
          <p:nvPr/>
        </p:nvCxnSpPr>
        <p:spPr>
          <a:xfrm flipH="1">
            <a:off x="5181600" y="1905000"/>
            <a:ext cx="838200" cy="15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1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ctr" anchorCtr="0">
            <a:noAutofit/>
          </a:bodyPr>
          <a:lstStyle/>
          <a:p>
            <a:pPr marL="393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 panose="020B0604020202020204"/>
              <a:buNone/>
            </a:pPr>
            <a:r>
              <a:rPr lang="zh-CN" altLang="en-US" sz="3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人眼是一个宽动态响应器</a:t>
            </a:r>
            <a:endParaRPr lang="zh-CN" altLang="en-US" sz="34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68" name="Google Shape;368;p41"/>
          <p:cNvSpPr txBox="1">
            <a:spLocks noGrp="1"/>
          </p:cNvSpPr>
          <p:nvPr>
            <p:ph type="body" idx="1"/>
          </p:nvPr>
        </p:nvSpPr>
        <p:spPr>
          <a:xfrm>
            <a:off x="685800" y="914400"/>
            <a:ext cx="7772400" cy="5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t" anchorCtr="0">
            <a:noAutofit/>
          </a:bodyPr>
          <a:lstStyle/>
          <a:p>
            <a:pPr marL="325120" lvl="0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Char char="•"/>
            </a:pPr>
            <a:r>
              <a:rPr lang="zh-CN" altLang="en-US" sz="233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人</a:t>
            </a:r>
            <a:r>
              <a:rPr lang="zh-CN" altLang="en-US" sz="233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眼可以同时在非常明亮以及在昏暗中看清东西</a:t>
            </a:r>
            <a:endParaRPr lang="zh-CN" altLang="en-US" sz="233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25120" lvl="0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Char char="•"/>
            </a:pPr>
            <a:endParaRPr lang="en-US" sz="233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25120" lvl="0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Char char="•"/>
            </a:pPr>
            <a:r>
              <a:rPr lang="zh-CN" altLang="en-US" sz="233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可能的原因是人眼在对数尺度上感知光</a:t>
            </a:r>
            <a:endParaRPr sz="233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2517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Char char="–"/>
            </a:pPr>
            <a:r>
              <a:rPr lang="en-US" sz="216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an exponential intensity ramp will be seen as a linear ramp </a:t>
            </a:r>
            <a:endParaRPr lang="en-US" sz="216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25120" lvl="0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Char char="•"/>
            </a:pPr>
            <a:r>
              <a:rPr lang="zh-CN" altLang="en-US" sz="233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另一个可能原因是感光神经细胞自适应</a:t>
            </a:r>
            <a:endParaRPr sz="233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2517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Char char="–"/>
            </a:pPr>
            <a:r>
              <a:rPr lang="zh-CN" altLang="en-US" sz="216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锥体细胞和杆体细胞在昏暗环境对光强更加敏感，在高亮时候不太敏感</a:t>
            </a:r>
            <a:endParaRPr lang="en-US" sz="216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" grpId="0" build="p"/>
      <p:bldP spid="368" grpI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685800" y="47059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ctr" anchorCtr="0">
            <a:noAutofit/>
          </a:bodyPr>
          <a:lstStyle/>
          <a:p>
            <a:pPr marL="393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 panose="020B0604020202020204"/>
              <a:buNone/>
            </a:pPr>
            <a:r>
              <a:rPr lang="en-US" dirty="0" err="1"/>
              <a:t>感知</a:t>
            </a:r>
            <a:r>
              <a:rPr lang="zh-CN" altLang="en-US" dirty="0"/>
              <a:t>：光</a:t>
            </a:r>
            <a:r>
              <a:rPr lang="en-US" altLang="zh-CN" dirty="0"/>
              <a:t>-&gt;</a:t>
            </a:r>
            <a:r>
              <a:rPr lang="zh-CN" altLang="en-US" dirty="0"/>
              <a:t>视觉</a:t>
            </a:r>
            <a:endParaRPr dirty="0"/>
          </a:p>
        </p:txBody>
      </p:sp>
      <p:sp>
        <p:nvSpPr>
          <p:cNvPr id="75" name="Google Shape;75;p15"/>
          <p:cNvSpPr txBox="1"/>
          <p:nvPr/>
        </p:nvSpPr>
        <p:spPr>
          <a:xfrm>
            <a:off x="2133600" y="4449762"/>
            <a:ext cx="4751387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0625" bIns="0" anchor="t" anchorCtr="0">
            <a:noAutofit/>
          </a:bodyPr>
          <a:lstStyle/>
          <a:p>
            <a:pPr marL="39370" marR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</a:pPr>
            <a:r>
              <a:rPr lang="en-US" sz="1200" b="0" i="0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by Ted Adelson</a:t>
            </a:r>
            <a:endParaRPr lang="en-US" sz="1200" b="0" i="0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905000" y="1143000"/>
            <a:ext cx="4981575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057271" y="2846122"/>
            <a:ext cx="9271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Picture 1" descr="page30image6274099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024" y="3963101"/>
            <a:ext cx="3259899" cy="253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70965" y="4890260"/>
            <a:ext cx="5178898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Times New Roman" panose="02020603050405020304" charset="0"/>
                <a:cs typeface="Times New Roman" panose="02020603050405020304" charset="0"/>
              </a:rPr>
              <a:t>The “white” square B in the shadow and the “black” square A in the light actually have the same absolute intensity value. 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4"/>
          <a:stretch>
            <a:fillRect/>
          </a:stretch>
        </p:blipFill>
        <p:spPr>
          <a:xfrm>
            <a:off x="589915" y="1240155"/>
            <a:ext cx="2188210" cy="13722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57" descr="image-nothi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752600" y="1524000"/>
            <a:ext cx="5484811" cy="2247899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57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ctr" anchorCtr="0">
            <a:noAutofit/>
          </a:bodyPr>
          <a:lstStyle/>
          <a:p>
            <a:pPr marL="393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 panose="020B0604020202020204"/>
              <a:buNone/>
            </a:pPr>
            <a:r>
              <a:rPr lang="zh-CN" altLang="en-US" sz="3400" b="0" i="0" u="none">
                <a:solidFill>
                  <a:schemeClr val="dk1"/>
                </a:solidFill>
                <a:latin typeface="Arial" panose="020B060402020202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图像形成（</a:t>
            </a:r>
            <a:r>
              <a:rPr lang="en-US" sz="3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Image formation</a:t>
            </a:r>
            <a:r>
              <a:rPr lang="zh-CN" altLang="en-US" sz="3400" b="0" i="0" u="none">
                <a:solidFill>
                  <a:schemeClr val="dk1"/>
                </a:solidFill>
                <a:latin typeface="Arial" panose="020B060402020202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）</a:t>
            </a:r>
            <a:endParaRPr lang="zh-CN" altLang="en-US" sz="3400" b="0" i="0" u="none">
              <a:solidFill>
                <a:schemeClr val="dk1"/>
              </a:solidFill>
              <a:latin typeface="Arial" panose="020B0604020202020204"/>
              <a:ea typeface="宋体" panose="02010600030101010101" pitchFamily="2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554" name="Google Shape;554;p57"/>
          <p:cNvSpPr txBox="1">
            <a:spLocks noGrp="1"/>
          </p:cNvSpPr>
          <p:nvPr>
            <p:ph type="body" idx="1"/>
          </p:nvPr>
        </p:nvSpPr>
        <p:spPr>
          <a:xfrm>
            <a:off x="685800" y="5105400"/>
            <a:ext cx="7772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t" anchorCtr="0">
            <a:noAutofit/>
          </a:bodyPr>
          <a:lstStyle/>
          <a:p>
            <a:pPr marL="38227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Let’s design a camera</a:t>
            </a:r>
            <a:endParaRPr lang="en-US" sz="24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Char char="•"/>
            </a:pPr>
            <a:r>
              <a:rPr lang="en-US" sz="20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Idea 1:  put a piece of film in front of an object</a:t>
            </a:r>
            <a:endParaRPr lang="en-US" sz="20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Char char="•"/>
            </a:pPr>
            <a:r>
              <a:rPr lang="en-US" sz="20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Do we get a reasonable image?</a:t>
            </a:r>
            <a:endParaRPr lang="en-US" sz="20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555" name="Google Shape;555;p57"/>
          <p:cNvGrpSpPr/>
          <p:nvPr/>
        </p:nvGrpSpPr>
        <p:grpSpPr>
          <a:xfrm>
            <a:off x="2284412" y="2095500"/>
            <a:ext cx="4762500" cy="1428750"/>
            <a:chOff x="0" y="0"/>
            <a:chExt cx="3000" cy="900"/>
          </a:xfrm>
        </p:grpSpPr>
        <p:cxnSp>
          <p:nvCxnSpPr>
            <p:cNvPr id="556" name="Google Shape;556;p57"/>
            <p:cNvCxnSpPr/>
            <p:nvPr/>
          </p:nvCxnSpPr>
          <p:spPr>
            <a:xfrm>
              <a:off x="0" y="0"/>
              <a:ext cx="3000" cy="9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cxnSp>
          <p:nvCxnSpPr>
            <p:cNvPr id="557" name="Google Shape;557;p57"/>
            <p:cNvCxnSpPr/>
            <p:nvPr/>
          </p:nvCxnSpPr>
          <p:spPr>
            <a:xfrm>
              <a:off x="0" y="0"/>
              <a:ext cx="3000" cy="6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cxnSp>
          <p:nvCxnSpPr>
            <p:cNvPr id="558" name="Google Shape;558;p57"/>
            <p:cNvCxnSpPr/>
            <p:nvPr/>
          </p:nvCxnSpPr>
          <p:spPr>
            <a:xfrm>
              <a:off x="0" y="0"/>
              <a:ext cx="3000" cy="3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</p:grpSp>
      <p:cxnSp>
        <p:nvCxnSpPr>
          <p:cNvPr id="559" name="Google Shape;559;p57"/>
          <p:cNvCxnSpPr/>
          <p:nvPr/>
        </p:nvCxnSpPr>
        <p:spPr>
          <a:xfrm>
            <a:off x="2284412" y="2095500"/>
            <a:ext cx="4724400" cy="228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grpSp>
        <p:nvGrpSpPr>
          <p:cNvPr id="560" name="Google Shape;560;p57"/>
          <p:cNvGrpSpPr/>
          <p:nvPr/>
        </p:nvGrpSpPr>
        <p:grpSpPr>
          <a:xfrm>
            <a:off x="2595298" y="2228860"/>
            <a:ext cx="4471416" cy="1428750"/>
            <a:chOff x="0" y="-60"/>
            <a:chExt cx="2700" cy="900"/>
          </a:xfrm>
        </p:grpSpPr>
        <p:grpSp>
          <p:nvGrpSpPr>
            <p:cNvPr id="561" name="Google Shape;561;p57"/>
            <p:cNvGrpSpPr/>
            <p:nvPr/>
          </p:nvGrpSpPr>
          <p:grpSpPr>
            <a:xfrm>
              <a:off x="0" y="-60"/>
              <a:ext cx="2700" cy="600"/>
              <a:chOff x="0" y="-60"/>
              <a:chExt cx="2700" cy="600"/>
            </a:xfrm>
          </p:grpSpPr>
          <p:cxnSp>
            <p:nvCxnSpPr>
              <p:cNvPr id="562" name="Google Shape;562;p57"/>
              <p:cNvCxnSpPr/>
              <p:nvPr/>
            </p:nvCxnSpPr>
            <p:spPr>
              <a:xfrm rot="10800000" flipH="1">
                <a:off x="0" y="-60"/>
                <a:ext cx="2700" cy="3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FF"/>
                </a:solidFill>
                <a:prstDash val="solid"/>
                <a:miter lim="800000"/>
                <a:headEnd type="none" w="med" len="med"/>
                <a:tailEnd type="triangle" w="med" len="med"/>
              </a:ln>
            </p:spPr>
          </p:cxnSp>
          <p:cxnSp>
            <p:nvCxnSpPr>
              <p:cNvPr id="563" name="Google Shape;563;p57"/>
              <p:cNvCxnSpPr/>
              <p:nvPr/>
            </p:nvCxnSpPr>
            <p:spPr>
              <a:xfrm>
                <a:off x="0" y="240"/>
                <a:ext cx="27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FF"/>
                </a:solidFill>
                <a:prstDash val="solid"/>
                <a:miter lim="800000"/>
                <a:headEnd type="none" w="med" len="med"/>
                <a:tailEnd type="triangle" w="med" len="med"/>
              </a:ln>
            </p:spPr>
          </p:cxnSp>
          <p:cxnSp>
            <p:nvCxnSpPr>
              <p:cNvPr id="564" name="Google Shape;564;p57"/>
              <p:cNvCxnSpPr/>
              <p:nvPr/>
            </p:nvCxnSpPr>
            <p:spPr>
              <a:xfrm>
                <a:off x="0" y="240"/>
                <a:ext cx="2700" cy="3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FF"/>
                </a:solidFill>
                <a:prstDash val="solid"/>
                <a:miter lim="800000"/>
                <a:headEnd type="none" w="med" len="med"/>
                <a:tailEnd type="triangle" w="med" len="med"/>
              </a:ln>
            </p:spPr>
          </p:cxnSp>
        </p:grpSp>
        <p:cxnSp>
          <p:nvCxnSpPr>
            <p:cNvPr id="565" name="Google Shape;565;p57"/>
            <p:cNvCxnSpPr/>
            <p:nvPr/>
          </p:nvCxnSpPr>
          <p:spPr>
            <a:xfrm>
              <a:off x="0" y="240"/>
              <a:ext cx="2700" cy="600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</p:grpSp>
      <p:sp>
        <p:nvSpPr>
          <p:cNvPr id="566" name="Google Shape;566;p57"/>
          <p:cNvSpPr/>
          <p:nvPr/>
        </p:nvSpPr>
        <p:spPr>
          <a:xfrm>
            <a:off x="2239962" y="2063750"/>
            <a:ext cx="76200" cy="76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67" name="Google Shape;567;p57"/>
          <p:cNvSpPr/>
          <p:nvPr/>
        </p:nvSpPr>
        <p:spPr>
          <a:xfrm>
            <a:off x="2557462" y="2671762"/>
            <a:ext cx="76200" cy="762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58" descr="image-pinhol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752600" y="1524000"/>
            <a:ext cx="5484811" cy="2247899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58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ctr" anchorCtr="0">
            <a:noAutofit/>
          </a:bodyPr>
          <a:lstStyle/>
          <a:p>
            <a:pPr marL="393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 panose="020B0604020202020204"/>
              <a:buNone/>
            </a:pPr>
            <a:r>
              <a:rPr lang="en-US" sz="34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Pinhole camera</a:t>
            </a:r>
            <a:r>
              <a:rPr lang="zh-CN" altLang="en-US" sz="3400" b="0" i="0" u="none" dirty="0">
                <a:solidFill>
                  <a:schemeClr val="dk1"/>
                </a:solidFill>
                <a:latin typeface="Arial" panose="020B060402020202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（小孔</a:t>
            </a:r>
            <a:r>
              <a:rPr lang="zh-CN" altLang="en-US" sz="3400" b="0" i="0" u="none" dirty="0">
                <a:solidFill>
                  <a:schemeClr val="dk1"/>
                </a:solidFill>
                <a:latin typeface="Arial" panose="020B060402020202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相机）</a:t>
            </a:r>
            <a:endParaRPr lang="zh-CN" altLang="en-US" sz="3400" b="0" i="0" u="none" dirty="0">
              <a:solidFill>
                <a:schemeClr val="dk1"/>
              </a:solidFill>
              <a:latin typeface="Arial" panose="020B0604020202020204"/>
              <a:ea typeface="宋体" panose="02010600030101010101" pitchFamily="2" charset="-122"/>
              <a:cs typeface="Arial" panose="020B0604020202020204"/>
              <a:sym typeface="Arial" panose="020B0604020202020204"/>
            </a:endParaRPr>
          </a:p>
        </p:txBody>
      </p:sp>
      <p:sp>
        <p:nvSpPr>
          <p:cNvPr id="575" name="Google Shape;575;p58"/>
          <p:cNvSpPr txBox="1">
            <a:spLocks noGrp="1"/>
          </p:cNvSpPr>
          <p:nvPr>
            <p:ph type="body" idx="1"/>
          </p:nvPr>
        </p:nvSpPr>
        <p:spPr>
          <a:xfrm>
            <a:off x="685800" y="4419600"/>
            <a:ext cx="7772400" cy="2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t" anchorCtr="0">
            <a:noAutofit/>
          </a:bodyPr>
          <a:lstStyle/>
          <a:p>
            <a:pPr marL="38227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Add a barrier to block off most of the rays</a:t>
            </a:r>
            <a:endParaRPr lang="en-US" sz="24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Char char="•"/>
            </a:pPr>
            <a:r>
              <a:rPr lang="en-US" sz="20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This reduces blurring</a:t>
            </a:r>
            <a:endParaRPr lang="en-US" sz="20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Char char="•"/>
            </a:pPr>
            <a:r>
              <a:rPr lang="en-US" sz="20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 opening known as the aperture</a:t>
            </a:r>
            <a:endParaRPr sz="20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Char char="•"/>
            </a:pPr>
            <a:r>
              <a:rPr lang="en-US" sz="20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How does this transform the image?</a:t>
            </a:r>
            <a:endParaRPr lang="en-US" sz="20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576" name="Google Shape;576;p58"/>
          <p:cNvGrpSpPr/>
          <p:nvPr/>
        </p:nvGrpSpPr>
        <p:grpSpPr>
          <a:xfrm>
            <a:off x="2590800" y="2613862"/>
            <a:ext cx="4429200" cy="600038"/>
            <a:chOff x="2590800" y="2613862"/>
            <a:chExt cx="4429200" cy="600038"/>
          </a:xfrm>
        </p:grpSpPr>
        <p:cxnSp>
          <p:nvCxnSpPr>
            <p:cNvPr id="577" name="Google Shape;577;p58"/>
            <p:cNvCxnSpPr>
              <a:stCxn id="578" idx="6"/>
            </p:cNvCxnSpPr>
            <p:nvPr/>
          </p:nvCxnSpPr>
          <p:spPr>
            <a:xfrm rot="10800000" flipH="1">
              <a:off x="2635250" y="2613862"/>
              <a:ext cx="2041500" cy="57900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cxnSp>
          <p:nvCxnSpPr>
            <p:cNvPr id="579" name="Google Shape;579;p58"/>
            <p:cNvCxnSpPr/>
            <p:nvPr/>
          </p:nvCxnSpPr>
          <p:spPr>
            <a:xfrm>
              <a:off x="2590800" y="2667000"/>
              <a:ext cx="2076600" cy="546900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cxnSp>
          <p:nvCxnSpPr>
            <p:cNvPr id="580" name="Google Shape;580;p58"/>
            <p:cNvCxnSpPr/>
            <p:nvPr/>
          </p:nvCxnSpPr>
          <p:spPr>
            <a:xfrm>
              <a:off x="2590800" y="2667000"/>
              <a:ext cx="4429200" cy="251700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cxnSp>
          <p:nvCxnSpPr>
            <p:cNvPr id="581" name="Google Shape;581;p58"/>
            <p:cNvCxnSpPr/>
            <p:nvPr/>
          </p:nvCxnSpPr>
          <p:spPr>
            <a:xfrm>
              <a:off x="2590800" y="2667000"/>
              <a:ext cx="2047800" cy="327900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</p:grpSp>
      <p:sp>
        <p:nvSpPr>
          <p:cNvPr id="582" name="Google Shape;582;p58"/>
          <p:cNvSpPr/>
          <p:nvPr/>
        </p:nvSpPr>
        <p:spPr>
          <a:xfrm>
            <a:off x="2241550" y="2054225"/>
            <a:ext cx="76200" cy="76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78" name="Google Shape;578;p58"/>
          <p:cNvSpPr/>
          <p:nvPr/>
        </p:nvSpPr>
        <p:spPr>
          <a:xfrm>
            <a:off x="2559050" y="2633662"/>
            <a:ext cx="76200" cy="762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grpSp>
        <p:nvGrpSpPr>
          <p:cNvPr id="583" name="Google Shape;583;p58"/>
          <p:cNvGrpSpPr/>
          <p:nvPr/>
        </p:nvGrpSpPr>
        <p:grpSpPr>
          <a:xfrm>
            <a:off x="2286000" y="2095856"/>
            <a:ext cx="4762500" cy="1428750"/>
            <a:chOff x="2286000" y="2057400"/>
            <a:chExt cx="4762500" cy="1428750"/>
          </a:xfrm>
        </p:grpSpPr>
        <p:cxnSp>
          <p:nvCxnSpPr>
            <p:cNvPr id="584" name="Google Shape;584;p58"/>
            <p:cNvCxnSpPr/>
            <p:nvPr/>
          </p:nvCxnSpPr>
          <p:spPr>
            <a:xfrm>
              <a:off x="2286000" y="2057400"/>
              <a:ext cx="4762500" cy="142875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cxnSp>
          <p:nvCxnSpPr>
            <p:cNvPr id="585" name="Google Shape;585;p58"/>
            <p:cNvCxnSpPr/>
            <p:nvPr/>
          </p:nvCxnSpPr>
          <p:spPr>
            <a:xfrm>
              <a:off x="2286000" y="2057400"/>
              <a:ext cx="2381250" cy="47625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cxnSp>
          <p:nvCxnSpPr>
            <p:cNvPr id="586" name="Google Shape;586;p58"/>
            <p:cNvCxnSpPr/>
            <p:nvPr/>
          </p:nvCxnSpPr>
          <p:spPr>
            <a:xfrm>
              <a:off x="2286000" y="2057400"/>
              <a:ext cx="2381250" cy="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cxnSp>
          <p:nvCxnSpPr>
            <p:cNvPr id="587" name="Google Shape;587;p58"/>
            <p:cNvCxnSpPr/>
            <p:nvPr/>
          </p:nvCxnSpPr>
          <p:spPr>
            <a:xfrm>
              <a:off x="2286000" y="2057400"/>
              <a:ext cx="2394900" cy="2436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0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ctr" anchorCtr="0">
            <a:noAutofit/>
          </a:bodyPr>
          <a:lstStyle/>
          <a:p>
            <a:pPr marL="393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 panose="020B0604020202020204"/>
              <a:buNone/>
            </a:pPr>
            <a:r>
              <a:rPr lang="en-US" sz="3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Pinhole cameras everywhere</a:t>
            </a:r>
            <a:endParaRPr lang="en-US" sz="34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02" name="Google Shape;602;p60"/>
          <p:cNvSpPr txBox="1">
            <a:spLocks noGrp="1"/>
          </p:cNvSpPr>
          <p:nvPr>
            <p:ph type="body" idx="1"/>
          </p:nvPr>
        </p:nvSpPr>
        <p:spPr>
          <a:xfrm>
            <a:off x="0" y="5943600"/>
            <a:ext cx="900176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t" anchorCtr="0">
            <a:noAutofit/>
          </a:bodyPr>
          <a:lstStyle/>
          <a:p>
            <a:pPr marL="38227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r>
              <a:rPr lang="en-US" sz="18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Sun “shadows” during a solar eclipse</a:t>
            </a:r>
            <a:r>
              <a:rPr lang="zh-CN" altLang="en-US" sz="18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（日食）：手指空隙，树荫的缝隙就会成为天然的小孔，对太阳进行</a:t>
            </a:r>
            <a:r>
              <a:rPr lang="zh-CN" altLang="en-US" sz="18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成像</a:t>
            </a:r>
            <a:endParaRPr lang="zh-CN" altLang="en-US" sz="18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03" name="Google Shape;603;p6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727200" y="1054100"/>
            <a:ext cx="5681662" cy="474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1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ctr" anchorCtr="0">
            <a:noAutofit/>
          </a:bodyPr>
          <a:lstStyle/>
          <a:p>
            <a:pPr marL="393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 panose="020B0604020202020204"/>
              <a:buNone/>
            </a:pPr>
            <a:r>
              <a:rPr lang="en-US" sz="3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Pinhole cameras everywhere</a:t>
            </a:r>
            <a:endParaRPr lang="en-US" sz="34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10" name="Google Shape;610;p61"/>
          <p:cNvSpPr txBox="1">
            <a:spLocks noGrp="1"/>
          </p:cNvSpPr>
          <p:nvPr>
            <p:ph type="body" idx="1"/>
          </p:nvPr>
        </p:nvSpPr>
        <p:spPr>
          <a:xfrm>
            <a:off x="685800" y="6146800"/>
            <a:ext cx="7772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t" anchorCtr="0">
            <a:noAutofit/>
          </a:bodyPr>
          <a:lstStyle/>
          <a:p>
            <a:pPr marL="38227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Sun “shadows” during a solar eclipse</a:t>
            </a:r>
            <a:br>
              <a:rPr lang="en-US" sz="18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r>
              <a:rPr lang="en-US" sz="1400" b="0" i="0" u="sng">
                <a:solidFill>
                  <a:srgbClr val="0000FF"/>
                </a:solidFill>
                <a:hlinkClick r:id="rId1"/>
              </a:rPr>
              <a:t>http://www.flickr.com/photos/73860948@N08/6678331997/</a:t>
            </a:r>
            <a:endParaRPr lang="en-US" sz="1400" b="0" i="0" u="sng">
              <a:solidFill>
                <a:srgbClr val="0000FF"/>
              </a:solidFill>
              <a:hlinkClick r:id="rId1"/>
            </a:endParaRPr>
          </a:p>
        </p:txBody>
      </p:sp>
      <p:pic>
        <p:nvPicPr>
          <p:cNvPr id="611" name="Google Shape;611;p6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49400" y="1168400"/>
            <a:ext cx="6416675" cy="48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2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ctr" anchorCtr="0">
            <a:noAutofit/>
          </a:bodyPr>
          <a:lstStyle/>
          <a:p>
            <a:pPr marL="393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 panose="020B0604020202020204"/>
              <a:buNone/>
            </a:pPr>
            <a:r>
              <a:rPr lang="en-US" sz="3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Pinhole cameras everywhere</a:t>
            </a:r>
            <a:endParaRPr lang="en-US" sz="34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18" name="Google Shape;618;p62"/>
          <p:cNvSpPr txBox="1">
            <a:spLocks noGrp="1"/>
          </p:cNvSpPr>
          <p:nvPr>
            <p:ph type="body" idx="1"/>
          </p:nvPr>
        </p:nvSpPr>
        <p:spPr>
          <a:xfrm>
            <a:off x="685800" y="5702300"/>
            <a:ext cx="77724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t" anchorCtr="0">
            <a:noAutofit/>
          </a:bodyPr>
          <a:lstStyle/>
          <a:p>
            <a:pPr marL="38227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Tree shadow during a solar eclipse</a:t>
            </a:r>
            <a:endParaRPr lang="en-US" sz="18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82270" lvl="0" indent="-3429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Verdana" panose="020B0604030504040204"/>
              <a:buNone/>
            </a:pPr>
            <a:r>
              <a:rPr lang="en-US" sz="1100" b="0" i="0" u="none">
                <a:solidFill>
                  <a:schemeClr val="dk1"/>
                </a:solidFill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rPr>
              <a:t>photo credit: Nils van der Burg</a:t>
            </a:r>
            <a:br>
              <a:rPr lang="en-US" sz="18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r>
              <a:rPr lang="en-US" sz="1400" b="0" i="0" u="sng">
                <a:solidFill>
                  <a:srgbClr val="0000FF"/>
                </a:solidFill>
                <a:hlinkClick r:id="rId1"/>
              </a:rPr>
              <a:t>http://www.physicstogo.org/index.cfm</a:t>
            </a:r>
            <a:endParaRPr lang="en-US" sz="1400" b="0" i="0" u="sng">
              <a:solidFill>
                <a:srgbClr val="0000FF"/>
              </a:solidFill>
              <a:hlinkClick r:id="rId1"/>
            </a:endParaRPr>
          </a:p>
        </p:txBody>
      </p:sp>
      <p:pic>
        <p:nvPicPr>
          <p:cNvPr id="619" name="Google Shape;619;p6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270000" y="1041400"/>
            <a:ext cx="6604000" cy="44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9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84582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ctr" anchorCtr="0">
            <a:noAutofit/>
          </a:bodyPr>
          <a:lstStyle/>
          <a:p>
            <a:pPr marL="393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 panose="020B0604020202020204"/>
              <a:buNone/>
            </a:pPr>
            <a:r>
              <a:rPr lang="en-US" sz="3200"/>
              <a:t>Pinhole Camera (</a:t>
            </a:r>
            <a:r>
              <a:rPr lang="en-US" sz="3200" i="1"/>
              <a:t>Camera Obscura 暗室</a:t>
            </a:r>
            <a:r>
              <a:rPr lang="en-US" sz="3200"/>
              <a:t>)</a:t>
            </a:r>
            <a:endParaRPr lang="en-US" sz="3200"/>
          </a:p>
        </p:txBody>
      </p:sp>
      <p:sp>
        <p:nvSpPr>
          <p:cNvPr id="594" name="Google Shape;594;p59"/>
          <p:cNvSpPr txBox="1">
            <a:spLocks noGrp="1"/>
          </p:cNvSpPr>
          <p:nvPr>
            <p:ph type="body" idx="1"/>
          </p:nvPr>
        </p:nvSpPr>
        <p:spPr>
          <a:xfrm>
            <a:off x="685800" y="4419600"/>
            <a:ext cx="7772400" cy="2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t" anchorCtr="0">
            <a:noAutofit/>
          </a:bodyPr>
          <a:lstStyle/>
          <a:p>
            <a:pPr marL="38227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 first camera</a:t>
            </a:r>
            <a:endParaRPr lang="en-US" sz="24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Char char="•"/>
            </a:pPr>
            <a:r>
              <a:rPr lang="en-US" sz="20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Known to Aristotle</a:t>
            </a:r>
            <a:r>
              <a:rPr lang="zh-CN" altLang="en-US" sz="20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（亚里士多德）</a:t>
            </a:r>
            <a:endParaRPr lang="en-US" sz="20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lang="en-US" sz="20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95" name="Google Shape;595;p5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26720" y="1152525"/>
            <a:ext cx="4572000" cy="302418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85800" y="5623560"/>
            <a:ext cx="777557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在世界摄影史上，中国古代先哲墨翟（墨子，约公元前 480 ～ 389）被公认为摄影光学理论和实践的开创者。墨子观察到一个明亮的景物可以通过光束，穿过一个小孔从另一端射出，会在黑暗房间内的对面墙壁上形成倒置的影像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998720" y="2879725"/>
            <a:ext cx="387159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公元前300 年，希腊学者亚里士多德（Aristote，在他的著作《问题论》（Problemata）中提出早前墨子的成像原理：“如果在一个没有窗户的房子里有一个小孔，小孔对面的墙上有一幅倒转的画面，这个画面就是外面的景象。”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" grpId="0" build="p"/>
      <p:bldP spid="594" grpId="1" build="p"/>
      <p:bldP spid="2" grpId="0"/>
      <p:bldP spid="2" grpId="1"/>
      <p:bldP spid="3" grpId="0"/>
      <p:bldP spid="3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3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ctr" anchorCtr="0">
            <a:noAutofit/>
          </a:bodyPr>
          <a:lstStyle/>
          <a:p>
            <a:pPr marL="393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 panose="020B0604020202020204"/>
              <a:buNone/>
            </a:pPr>
            <a:r>
              <a:rPr lang="en-US" sz="3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Camera Obscura</a:t>
            </a:r>
            <a:endParaRPr lang="en-US" sz="34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26" name="Google Shape;626;p63"/>
          <p:cNvSpPr txBox="1">
            <a:spLocks noGrp="1"/>
          </p:cNvSpPr>
          <p:nvPr>
            <p:ph type="body" idx="1"/>
          </p:nvPr>
        </p:nvSpPr>
        <p:spPr>
          <a:xfrm>
            <a:off x="685800" y="4419600"/>
            <a:ext cx="7772400" cy="2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t" anchorCtr="0">
            <a:noAutofit/>
          </a:bodyPr>
          <a:lstStyle/>
          <a:p>
            <a:pPr marL="38227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 first camera</a:t>
            </a:r>
            <a:endParaRPr lang="en-US" sz="24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Char char="•"/>
            </a:pPr>
            <a:r>
              <a:rPr lang="en-US" sz="20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Known to Aristotle</a:t>
            </a:r>
            <a:endParaRPr lang="en-US" sz="20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Char char="•"/>
            </a:pPr>
            <a:r>
              <a:rPr lang="en-US" sz="20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How does the aperture size</a:t>
            </a:r>
            <a:r>
              <a:rPr lang="zh-CN" altLang="en-US" sz="20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（孔径）</a:t>
            </a:r>
            <a:r>
              <a:rPr lang="en-US" sz="20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affect the image?</a:t>
            </a:r>
            <a:endParaRPr lang="en-US" sz="20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27" name="Google Shape;627;p6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057400" y="1143000"/>
            <a:ext cx="4572000" cy="3024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4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ctr" anchorCtr="0">
            <a:noAutofit/>
          </a:bodyPr>
          <a:lstStyle/>
          <a:p>
            <a:pPr marL="393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 panose="020B0604020202020204"/>
              <a:buNone/>
            </a:pPr>
            <a:r>
              <a:rPr lang="en-US" sz="3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Shrinking the aperture</a:t>
            </a:r>
            <a:endParaRPr lang="en-US" sz="34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634" name="Google Shape;634;p64"/>
          <p:cNvGrpSpPr/>
          <p:nvPr/>
        </p:nvGrpSpPr>
        <p:grpSpPr>
          <a:xfrm>
            <a:off x="1463675" y="1066800"/>
            <a:ext cx="6191250" cy="5530850"/>
            <a:chOff x="0" y="0"/>
            <a:chExt cx="3900" cy="3484"/>
          </a:xfrm>
        </p:grpSpPr>
        <p:pic>
          <p:nvPicPr>
            <p:cNvPr id="635" name="Google Shape;635;p64"/>
            <p:cNvPicPr preferRelativeResize="0"/>
            <p:nvPr/>
          </p:nvPicPr>
          <p:blipFill rotWithShape="1">
            <a:blip r:embed="rId1"/>
            <a:srcRect/>
            <a:stretch>
              <a:fillRect/>
            </a:stretch>
          </p:blipFill>
          <p:spPr>
            <a:xfrm>
              <a:off x="103" y="0"/>
              <a:ext cx="3542" cy="33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6" name="Google Shape;636;p64"/>
            <p:cNvSpPr txBox="1"/>
            <p:nvPr/>
          </p:nvSpPr>
          <p:spPr>
            <a:xfrm>
              <a:off x="0" y="2284"/>
              <a:ext cx="3900" cy="1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</p:grpSp>
      <p:sp>
        <p:nvSpPr>
          <p:cNvPr id="637" name="Google Shape;637;p64"/>
          <p:cNvSpPr txBox="1">
            <a:spLocks noGrp="1"/>
          </p:cNvSpPr>
          <p:nvPr>
            <p:ph type="body" idx="1"/>
          </p:nvPr>
        </p:nvSpPr>
        <p:spPr>
          <a:xfrm>
            <a:off x="685800" y="5105400"/>
            <a:ext cx="7772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t" anchorCtr="0">
            <a:noAutofit/>
          </a:bodyPr>
          <a:lstStyle/>
          <a:p>
            <a:pPr marL="38227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Why not make the aperture as small as possible?</a:t>
            </a:r>
            <a:endParaRPr lang="en-US" sz="24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38" name="Google Shape;638;p64"/>
          <p:cNvSpPr txBox="1"/>
          <p:nvPr/>
        </p:nvSpPr>
        <p:spPr>
          <a:xfrm>
            <a:off x="685800" y="5486400"/>
            <a:ext cx="77850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0625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5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ctr" anchorCtr="0">
            <a:noAutofit/>
          </a:bodyPr>
          <a:lstStyle/>
          <a:p>
            <a:pPr marL="393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 panose="020B0604020202020204"/>
              <a:buNone/>
            </a:pPr>
            <a:r>
              <a:rPr lang="en-US" sz="3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Shrinking the aperture</a:t>
            </a:r>
            <a:endParaRPr lang="en-US" sz="34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45" name="Google Shape;645;p6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978025" y="873442"/>
            <a:ext cx="4940300" cy="5640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Google Shape;651;p66" descr="image-lens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754187" y="1752600"/>
            <a:ext cx="5484811" cy="2360613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66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ctr" anchorCtr="0">
            <a:noAutofit/>
          </a:bodyPr>
          <a:lstStyle/>
          <a:p>
            <a:pPr marL="393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 panose="020B0604020202020204"/>
              <a:buNone/>
            </a:pPr>
            <a:r>
              <a:rPr lang="en-US" sz="34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Adding a lens</a:t>
            </a:r>
            <a:r>
              <a:rPr lang="zh-CN" altLang="en-US" sz="34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（透镜）</a:t>
            </a:r>
            <a:endParaRPr lang="en-US" sz="34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54" name="Google Shape;654;p66"/>
          <p:cNvSpPr txBox="1">
            <a:spLocks noGrp="1"/>
          </p:cNvSpPr>
          <p:nvPr>
            <p:ph type="body" idx="1"/>
          </p:nvPr>
        </p:nvSpPr>
        <p:spPr>
          <a:xfrm>
            <a:off x="685800" y="4648200"/>
            <a:ext cx="7772400" cy="22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t" anchorCtr="0">
            <a:noAutofit/>
          </a:bodyPr>
          <a:lstStyle/>
          <a:p>
            <a:pPr marL="38227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 lens focuses light onto the film</a:t>
            </a:r>
            <a:endParaRPr lang="en-US" sz="24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Char char="•"/>
            </a:pPr>
            <a:r>
              <a:rPr lang="en-US" sz="20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There is a specific distance at which objects are “in focus”</a:t>
            </a:r>
            <a:endParaRPr lang="en-US" sz="20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18237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Char char="–"/>
            </a:pPr>
            <a:r>
              <a:rPr lang="en-US" sz="18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other points project to a “circle of confusion” in the image</a:t>
            </a:r>
            <a:endParaRPr lang="en-US" sz="18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Char char="•"/>
            </a:pPr>
            <a:r>
              <a:rPr lang="en-US" sz="20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Changing the shape of the lens changes this distance</a:t>
            </a:r>
            <a:endParaRPr lang="en-US" sz="20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655" name="Google Shape;655;p66"/>
          <p:cNvCxnSpPr/>
          <p:nvPr/>
        </p:nvCxnSpPr>
        <p:spPr>
          <a:xfrm>
            <a:off x="2263774" y="2289174"/>
            <a:ext cx="4784700" cy="1641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656" name="Google Shape;656;p66"/>
          <p:cNvSpPr/>
          <p:nvPr/>
        </p:nvSpPr>
        <p:spPr>
          <a:xfrm>
            <a:off x="2247899" y="2252662"/>
            <a:ext cx="76200" cy="76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657" name="Google Shape;657;p66"/>
          <p:cNvSpPr/>
          <p:nvPr/>
        </p:nvSpPr>
        <p:spPr>
          <a:xfrm>
            <a:off x="2589212" y="2879725"/>
            <a:ext cx="76200" cy="762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658" name="Google Shape;658;p66"/>
          <p:cNvCxnSpPr/>
          <p:nvPr/>
        </p:nvCxnSpPr>
        <p:spPr>
          <a:xfrm>
            <a:off x="2263774" y="2289174"/>
            <a:ext cx="23814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659" name="Google Shape;659;p66"/>
          <p:cNvCxnSpPr/>
          <p:nvPr/>
        </p:nvCxnSpPr>
        <p:spPr>
          <a:xfrm>
            <a:off x="4646612" y="2282824"/>
            <a:ext cx="2382900" cy="16287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660" name="Google Shape;660;p66"/>
          <p:cNvCxnSpPr/>
          <p:nvPr/>
        </p:nvCxnSpPr>
        <p:spPr>
          <a:xfrm>
            <a:off x="4646612" y="2762249"/>
            <a:ext cx="2392500" cy="1158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grpSp>
        <p:nvGrpSpPr>
          <p:cNvPr id="661" name="Google Shape;661;p66"/>
          <p:cNvGrpSpPr/>
          <p:nvPr/>
        </p:nvGrpSpPr>
        <p:grpSpPr>
          <a:xfrm>
            <a:off x="2620962" y="2829063"/>
            <a:ext cx="4437088" cy="580800"/>
            <a:chOff x="2620962" y="2829063"/>
            <a:chExt cx="4437088" cy="580800"/>
          </a:xfrm>
        </p:grpSpPr>
        <p:cxnSp>
          <p:nvCxnSpPr>
            <p:cNvPr id="662" name="Google Shape;662;p66"/>
            <p:cNvCxnSpPr/>
            <p:nvPr/>
          </p:nvCxnSpPr>
          <p:spPr>
            <a:xfrm>
              <a:off x="2620962" y="2913063"/>
              <a:ext cx="4437000" cy="420600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cxnSp>
          <p:nvCxnSpPr>
            <p:cNvPr id="663" name="Google Shape;663;p66"/>
            <p:cNvCxnSpPr/>
            <p:nvPr/>
          </p:nvCxnSpPr>
          <p:spPr>
            <a:xfrm>
              <a:off x="2620962" y="2913063"/>
              <a:ext cx="2036700" cy="496800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664" name="Google Shape;664;p66"/>
            <p:cNvCxnSpPr/>
            <p:nvPr/>
          </p:nvCxnSpPr>
          <p:spPr>
            <a:xfrm rot="10800000" flipH="1">
              <a:off x="4641849" y="3400563"/>
              <a:ext cx="2416200" cy="7800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cxnSp>
          <p:nvCxnSpPr>
            <p:cNvPr id="665" name="Google Shape;665;p66"/>
            <p:cNvCxnSpPr/>
            <p:nvPr/>
          </p:nvCxnSpPr>
          <p:spPr>
            <a:xfrm>
              <a:off x="4641849" y="2836863"/>
              <a:ext cx="2406600" cy="420600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cxnSp>
          <p:nvCxnSpPr>
            <p:cNvPr id="666" name="Google Shape;666;p66"/>
            <p:cNvCxnSpPr/>
            <p:nvPr/>
          </p:nvCxnSpPr>
          <p:spPr>
            <a:xfrm rot="10800000" flipH="1">
              <a:off x="2620962" y="2829063"/>
              <a:ext cx="2027100" cy="84000"/>
            </a:xfrm>
            <a:prstGeom prst="straightConnector1">
              <a:avLst/>
            </a:prstGeom>
            <a:noFill/>
            <a:ln w="19050" cap="flat" cmpd="sng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667" name="Google Shape;667;p66"/>
          <p:cNvSpPr/>
          <p:nvPr/>
        </p:nvSpPr>
        <p:spPr>
          <a:xfrm>
            <a:off x="4608512" y="3067050"/>
            <a:ext cx="88800" cy="888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668" name="Google Shape;668;p66"/>
          <p:cNvCxnSpPr/>
          <p:nvPr/>
        </p:nvCxnSpPr>
        <p:spPr>
          <a:xfrm>
            <a:off x="2263774" y="2289174"/>
            <a:ext cx="2381250" cy="47625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grpSp>
        <p:nvGrpSpPr>
          <p:cNvPr id="669" name="Google Shape;669;p66"/>
          <p:cNvGrpSpPr/>
          <p:nvPr/>
        </p:nvGrpSpPr>
        <p:grpSpPr>
          <a:xfrm>
            <a:off x="7143750" y="3092450"/>
            <a:ext cx="1792288" cy="476250"/>
            <a:chOff x="36" y="0"/>
            <a:chExt cx="1129" cy="300"/>
          </a:xfrm>
        </p:grpSpPr>
        <p:sp>
          <p:nvSpPr>
            <p:cNvPr id="670" name="Google Shape;670;p66"/>
            <p:cNvSpPr txBox="1"/>
            <p:nvPr/>
          </p:nvSpPr>
          <p:spPr>
            <a:xfrm>
              <a:off x="265" y="0"/>
              <a:ext cx="9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40625" bIns="0" anchor="t" anchorCtr="0">
              <a:noAutofit/>
            </a:bodyPr>
            <a:lstStyle/>
            <a:p>
              <a:pPr marL="3937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“circle of </a:t>
              </a:r>
              <a:endParaRPr lang="en-US" sz="18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3937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None/>
              </a:pPr>
              <a:r>
                <a:rPr lang="en-US" sz="1800" b="0" i="0" u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confusion”</a:t>
              </a:r>
              <a:endParaRPr lang="en-US" sz="18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671" name="Google Shape;671;p66"/>
            <p:cNvCxnSpPr/>
            <p:nvPr/>
          </p:nvCxnSpPr>
          <p:spPr>
            <a:xfrm rot="10800000">
              <a:off x="36" y="164"/>
              <a:ext cx="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人类视觉感知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145" name="Picture 1" descr="page30image4429302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94" y="2293727"/>
            <a:ext cx="2642991" cy="266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70192" y="5004504"/>
            <a:ext cx="7484252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Times New Roman" panose="02020603050405020304" charset="0"/>
                <a:cs typeface="Times New Roman" panose="02020603050405020304" charset="0"/>
              </a:rPr>
              <a:t>The classic Mu</a:t>
            </a:r>
            <a:r>
              <a:rPr lang="en-US" i="1" dirty="0" err="1">
                <a:latin typeface="Times New Roman" panose="02020603050405020304" charset="0"/>
                <a:cs typeface="Times New Roman" panose="02020603050405020304" charset="0"/>
              </a:rPr>
              <a:t>ller-Lyer</a:t>
            </a:r>
            <a:r>
              <a:rPr lang="en-US" i="1" dirty="0">
                <a:latin typeface="Times New Roman" panose="02020603050405020304" charset="0"/>
                <a:cs typeface="Times New Roman" panose="02020603050405020304" charset="0"/>
              </a:rPr>
              <a:t> illusion</a:t>
            </a:r>
            <a:r>
              <a:rPr lang="zh-CN" altLang="en-US" i="1" dirty="0">
                <a:latin typeface="Times New Roman" panose="02020603050405020304" charset="0"/>
                <a:cs typeface="Times New Roman" panose="02020603050405020304" charset="0"/>
              </a:rPr>
              <a:t>（缪勒-莱耶尔错觉）</a:t>
            </a:r>
            <a:r>
              <a:rPr lang="en-US" i="1" dirty="0">
                <a:latin typeface="Times New Roman" panose="02020603050405020304" charset="0"/>
                <a:cs typeface="Times New Roman" panose="02020603050405020304" charset="0"/>
              </a:rPr>
              <a:t>, where the length of the two horizontal lines appear different, probably due to the imagined perspective effects</a:t>
            </a:r>
            <a:r>
              <a:rPr lang="zh-CN" altLang="en-US" i="1" dirty="0">
                <a:latin typeface="Times New Roman" panose="02020603050405020304" charset="0"/>
                <a:cs typeface="Times New Roman" panose="02020603050405020304" charset="0"/>
              </a:rPr>
              <a:t>（想象透视效应）</a:t>
            </a:r>
            <a:r>
              <a:rPr lang="en-US" i="1" dirty="0">
                <a:latin typeface="Times New Roman" panose="02020603050405020304" charset="0"/>
                <a:cs typeface="Times New Roman" panose="02020603050405020304" charset="0"/>
              </a:rPr>
              <a:t>. 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67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ctr" anchorCtr="0">
            <a:noAutofit/>
          </a:bodyPr>
          <a:lstStyle/>
          <a:p>
            <a:pPr marL="393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 panose="020B0604020202020204"/>
              <a:buNone/>
            </a:pPr>
            <a:r>
              <a:rPr lang="en-US" sz="3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Lenses</a:t>
            </a:r>
            <a:endParaRPr lang="en-US" sz="34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78" name="Google Shape;678;p67"/>
          <p:cNvSpPr txBox="1">
            <a:spLocks noGrp="1"/>
          </p:cNvSpPr>
          <p:nvPr>
            <p:ph type="body" idx="1"/>
          </p:nvPr>
        </p:nvSpPr>
        <p:spPr>
          <a:xfrm>
            <a:off x="685800" y="4724400"/>
            <a:ext cx="7772400" cy="2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t" anchorCtr="0">
            <a:noAutofit/>
          </a:bodyPr>
          <a:lstStyle/>
          <a:p>
            <a:pPr marL="38227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 lens focuses parallel rays onto a single focal point</a:t>
            </a:r>
            <a:endParaRPr lang="en-US" sz="24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Char char="•"/>
            </a:pPr>
            <a:r>
              <a:rPr lang="en-US" sz="20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focal point at a distance f beyond the plane of the lens</a:t>
            </a:r>
            <a:endParaRPr lang="en-US" sz="20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18237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Char char="–"/>
            </a:pPr>
            <a:r>
              <a:rPr lang="en-US" sz="16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 is a function of the shape and index of refraction of the lens</a:t>
            </a:r>
            <a:endParaRPr lang="en-US" sz="16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Char char="•"/>
            </a:pPr>
            <a:r>
              <a:rPr lang="en-US" sz="20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Aperture of diameter D restricts the range of rays</a:t>
            </a:r>
            <a:endParaRPr lang="en-US" sz="20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18237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Char char="–"/>
            </a:pPr>
            <a:r>
              <a:rPr lang="en-US" sz="16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aperture may be on either side of the lens</a:t>
            </a:r>
            <a:endParaRPr lang="en-US" sz="16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Char char="•"/>
            </a:pPr>
            <a:r>
              <a:rPr lang="en-US" sz="18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Lenses are typically spherical (easier to produce)</a:t>
            </a:r>
            <a:endParaRPr lang="en-US" sz="18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79" name="Google Shape;679;p6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43050" y="1219200"/>
            <a:ext cx="5391149" cy="2879725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67"/>
          <p:cNvSpPr txBox="1"/>
          <p:nvPr/>
        </p:nvSpPr>
        <p:spPr>
          <a:xfrm>
            <a:off x="6534150" y="2790825"/>
            <a:ext cx="1438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0625" bIns="0" anchor="t" anchorCtr="0">
            <a:noAutofit/>
          </a:bodyPr>
          <a:lstStyle/>
          <a:p>
            <a:pPr marL="3937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</a:pPr>
            <a:r>
              <a:rPr lang="en-US" sz="20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focal point</a:t>
            </a:r>
            <a:endParaRPr lang="en-US" sz="20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681" name="Google Shape;681;p67"/>
          <p:cNvCxnSpPr/>
          <p:nvPr/>
        </p:nvCxnSpPr>
        <p:spPr>
          <a:xfrm rot="10800000">
            <a:off x="6095850" y="2590800"/>
            <a:ext cx="438300" cy="381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682" name="Google Shape;682;p67"/>
          <p:cNvSpPr txBox="1"/>
          <p:nvPr/>
        </p:nvSpPr>
        <p:spPr>
          <a:xfrm>
            <a:off x="5867400" y="2117725"/>
            <a:ext cx="309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0625" bIns="0" anchor="t" anchorCtr="0">
            <a:noAutofit/>
          </a:bodyPr>
          <a:lstStyle/>
          <a:p>
            <a:pPr marL="3937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</a:pPr>
            <a:r>
              <a:rPr lang="en-US" sz="20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</a:t>
            </a:r>
            <a:endParaRPr lang="en-US" sz="20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83" name="Google Shape;683;p67"/>
          <p:cNvSpPr txBox="1"/>
          <p:nvPr/>
        </p:nvSpPr>
        <p:spPr>
          <a:xfrm>
            <a:off x="1536700" y="3108325"/>
            <a:ext cx="27924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0625" bIns="0" anchor="t" anchorCtr="0">
            <a:noAutofit/>
          </a:bodyPr>
          <a:lstStyle/>
          <a:p>
            <a:pPr marL="3937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</a:pPr>
            <a:r>
              <a:rPr lang="en-US" sz="20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optical center</a:t>
            </a:r>
            <a:endParaRPr lang="en-US" sz="20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937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</a:pPr>
            <a:r>
              <a:rPr lang="en-US" sz="20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(Center Of Projection)</a:t>
            </a:r>
            <a:endParaRPr lang="en-US" sz="20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684" name="Google Shape;684;p67"/>
          <p:cNvCxnSpPr/>
          <p:nvPr/>
        </p:nvCxnSpPr>
        <p:spPr>
          <a:xfrm rot="10800000" flipH="1">
            <a:off x="3581400" y="2514500"/>
            <a:ext cx="838200" cy="673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2" name="文本框 1"/>
          <p:cNvSpPr txBox="1"/>
          <p:nvPr/>
        </p:nvSpPr>
        <p:spPr>
          <a:xfrm>
            <a:off x="4817110" y="428879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焦距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341620" y="1657350"/>
            <a:ext cx="1193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光圈孔径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26770" y="222250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光轴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68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ctr" anchorCtr="0">
            <a:noAutofit/>
          </a:bodyPr>
          <a:lstStyle/>
          <a:p>
            <a:pPr marL="393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 panose="020B0604020202020204"/>
              <a:buNone/>
            </a:pPr>
            <a:r>
              <a:rPr lang="zh-CN" altLang="en-US" sz="34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凸透镜成像</a:t>
            </a:r>
            <a:r>
              <a:rPr lang="zh-CN" altLang="en-US" sz="34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公式</a:t>
            </a:r>
            <a:endParaRPr lang="zh-CN" altLang="en-US" sz="34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91" name="Google Shape;691;p68"/>
          <p:cNvSpPr txBox="1">
            <a:spLocks noGrp="1"/>
          </p:cNvSpPr>
          <p:nvPr>
            <p:ph type="body" idx="1"/>
          </p:nvPr>
        </p:nvSpPr>
        <p:spPr>
          <a:xfrm>
            <a:off x="685800" y="4724400"/>
            <a:ext cx="7772400" cy="2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t" anchorCtr="0">
            <a:noAutofit/>
          </a:bodyPr>
          <a:lstStyle/>
          <a:p>
            <a:pPr marL="38227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158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</a:pPr>
            <a:endParaRPr sz="20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Any object point satisfying this equation is in focus</a:t>
            </a:r>
            <a:endParaRPr lang="en-US" sz="16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What is the shape of the focus region?</a:t>
            </a:r>
            <a:endParaRPr lang="en-US" sz="16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How can we change the focus region?</a:t>
            </a:r>
            <a:endParaRPr lang="en-US" sz="16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Char char="•"/>
            </a:pPr>
            <a:endParaRPr lang="en-US" sz="16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92" name="Google Shape;692;p6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014662" y="4724400"/>
            <a:ext cx="1633537" cy="665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6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751012" y="1295400"/>
            <a:ext cx="5792787" cy="301625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7317994" y="3931856"/>
                <a:ext cx="1317625" cy="66103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7994" y="3931856"/>
                <a:ext cx="1317625" cy="661035"/>
              </a:xfrm>
              <a:prstGeom prst="rect">
                <a:avLst/>
              </a:prstGeom>
              <a:blipFill rotWithShape="1">
                <a:blip r:embed="rId3"/>
                <a:stretch>
                  <a:fillRect l="-19" t="-86" r="19" b="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直接连接符 1"/>
          <p:cNvCxnSpPr/>
          <p:nvPr/>
        </p:nvCxnSpPr>
        <p:spPr>
          <a:xfrm flipV="1">
            <a:off x="2566035" y="1818005"/>
            <a:ext cx="1642745" cy="8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V="1">
            <a:off x="4880610" y="2517775"/>
            <a:ext cx="1642745" cy="8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4900930" y="2426970"/>
            <a:ext cx="1495425" cy="4064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9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ctr" anchorCtr="0">
            <a:noAutofit/>
          </a:bodyPr>
          <a:lstStyle/>
          <a:p>
            <a:pPr marL="393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 panose="020B0604020202020204"/>
              <a:buNone/>
            </a:pPr>
            <a:r>
              <a:rPr lang="en-US" sz="34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Depth of field</a:t>
            </a:r>
            <a:r>
              <a:rPr lang="zh-CN" altLang="en-US" sz="34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（景深）</a:t>
            </a:r>
            <a:endParaRPr lang="en-US" sz="34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0" name="Google Shape;700;p69"/>
          <p:cNvSpPr txBox="1">
            <a:spLocks noGrp="1"/>
          </p:cNvSpPr>
          <p:nvPr>
            <p:ph type="body" idx="1"/>
          </p:nvPr>
        </p:nvSpPr>
        <p:spPr>
          <a:xfrm>
            <a:off x="685800" y="4953000"/>
            <a:ext cx="77724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t" anchorCtr="0">
            <a:noAutofit/>
          </a:bodyPr>
          <a:lstStyle/>
          <a:p>
            <a:pPr marL="38227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Changing </a:t>
            </a:r>
            <a:r>
              <a:rPr lang="en-US" sz="2400" b="0" i="0" u="none" dirty="0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 aperture size affects depth of field</a:t>
            </a:r>
            <a:endParaRPr lang="en-US" sz="2400" b="0" i="0" u="none" dirty="0">
              <a:solidFill>
                <a:srgbClr val="FF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Char char="•"/>
            </a:pPr>
            <a:r>
              <a:rPr lang="en-US" sz="20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 smaller aperture increases the range in which the object is approximately in focus</a:t>
            </a:r>
            <a:endParaRPr lang="en-US" sz="20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701" name="Google Shape;701;p6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365250" y="1447800"/>
            <a:ext cx="4654550" cy="3076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2" name="Google Shape;702;p69"/>
          <p:cNvCxnSpPr/>
          <p:nvPr/>
        </p:nvCxnSpPr>
        <p:spPr>
          <a:xfrm>
            <a:off x="5499100" y="1524000"/>
            <a:ext cx="1500" cy="1219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03" name="Google Shape;703;p69"/>
          <p:cNvCxnSpPr/>
          <p:nvPr/>
        </p:nvCxnSpPr>
        <p:spPr>
          <a:xfrm>
            <a:off x="5499100" y="3200400"/>
            <a:ext cx="1500" cy="1219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704" name="Google Shape;704;p6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400800" y="3124200"/>
            <a:ext cx="219075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6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400800" y="1219200"/>
            <a:ext cx="219075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69"/>
          <p:cNvSpPr txBox="1"/>
          <p:nvPr/>
        </p:nvSpPr>
        <p:spPr>
          <a:xfrm>
            <a:off x="6781800" y="2667000"/>
            <a:ext cx="1460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0625" bIns="0" anchor="t" anchorCtr="0">
            <a:noAutofit/>
          </a:bodyPr>
          <a:lstStyle/>
          <a:p>
            <a:pPr marL="3937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</a:pPr>
            <a:r>
              <a:rPr lang="en-US" sz="20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 / 5.6</a:t>
            </a:r>
            <a:endParaRPr lang="en-US" sz="20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7" name="Google Shape;707;p69"/>
          <p:cNvSpPr txBox="1"/>
          <p:nvPr/>
        </p:nvSpPr>
        <p:spPr>
          <a:xfrm>
            <a:off x="6781800" y="4572000"/>
            <a:ext cx="1460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0625" bIns="0" anchor="t" anchorCtr="0">
            <a:noAutofit/>
          </a:bodyPr>
          <a:lstStyle/>
          <a:p>
            <a:pPr marL="3937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</a:pPr>
            <a:r>
              <a:rPr lang="en-US" sz="20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 / 32</a:t>
            </a:r>
            <a:endParaRPr lang="en-US" sz="20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8" name="Google Shape;708;p69"/>
          <p:cNvSpPr txBox="1"/>
          <p:nvPr/>
        </p:nvSpPr>
        <p:spPr>
          <a:xfrm>
            <a:off x="1143000" y="6199505"/>
            <a:ext cx="71754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0625" bIns="0" anchor="t" anchorCtr="0">
            <a:noAutofit/>
          </a:bodyPr>
          <a:lstStyle/>
          <a:p>
            <a:pPr marL="3937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r>
              <a:rPr lang="en-US" sz="18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Flower images from Wikipedia   </a:t>
            </a:r>
            <a:r>
              <a:rPr lang="en-US" sz="1400" b="0" i="0" u="sng">
                <a:solidFill>
                  <a:srgbClr val="0000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  <a:hlinkClick r:id="rId4"/>
              </a:rPr>
              <a:t>http://en.wikipedia.org/wiki/Depth_of_field</a:t>
            </a:r>
            <a:r>
              <a:rPr lang="en-US" sz="1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lang="en-US" sz="14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不在对焦平面成像模糊的</a:t>
            </a:r>
            <a:r>
              <a:rPr lang="zh-CN" altLang="en-US"/>
              <a:t>原理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33705" y="1816735"/>
            <a:ext cx="6748145" cy="44176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05" name="Google Shape;705;p69"/>
          <p:cNvPicPr preferRelativeResize="0"/>
          <p:nvPr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6883400" y="1253490"/>
            <a:ext cx="219075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椭圆 5"/>
          <p:cNvSpPr/>
          <p:nvPr/>
        </p:nvSpPr>
        <p:spPr>
          <a:xfrm>
            <a:off x="5658485" y="2421890"/>
            <a:ext cx="455930" cy="828675"/>
          </a:xfrm>
          <a:prstGeom prst="ellipse">
            <a:avLst/>
          </a:prstGeom>
          <a:solidFill>
            <a:srgbClr val="FFFF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景深和光圈</a:t>
            </a:r>
            <a:r>
              <a:rPr lang="zh-CN" altLang="en-US"/>
              <a:t>关系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/>
              <a:t>严格上说要精确对焦成像，所有相机都是</a:t>
            </a:r>
            <a:r>
              <a:rPr lang="en-US" altLang="zh-CN" sz="2400"/>
              <a:t>0</a:t>
            </a:r>
            <a:r>
              <a:rPr lang="zh-CN" altLang="en-US" sz="2400"/>
              <a:t>景深，但是其实只要模糊斑直径小到分辨不出也算是清晰成像</a:t>
            </a:r>
            <a:endParaRPr lang="zh-CN" altLang="en-US" sz="2400"/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2509520"/>
            <a:ext cx="6171565" cy="39801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405" y="5190490"/>
            <a:ext cx="3490595" cy="11125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050280" y="3937635"/>
            <a:ext cx="30937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弥散斑与光圈直径、物距</a:t>
            </a:r>
            <a:r>
              <a:rPr lang="zh-CN" altLang="en-US">
                <a:sym typeface="+mn-ea"/>
              </a:rPr>
              <a:t>偏移正</a:t>
            </a:r>
            <a:r>
              <a:rPr lang="zh-CN" altLang="en-US">
                <a:sym typeface="+mn-ea"/>
              </a:rPr>
              <a:t>相关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2"/>
          <p:cNvSpPr txBox="1">
            <a:spLocks noGrp="1"/>
          </p:cNvSpPr>
          <p:nvPr>
            <p:ph type="title"/>
          </p:nvPr>
        </p:nvSpPr>
        <p:spPr>
          <a:xfrm>
            <a:off x="6985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ctr" anchorCtr="0">
            <a:noAutofit/>
          </a:bodyPr>
          <a:lstStyle/>
          <a:p>
            <a:pPr marL="393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 panose="020B0604020202020204"/>
              <a:buNone/>
            </a:pPr>
            <a:r>
              <a:rPr lang="zh-CN" altLang="en-US" sz="3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相机对光响应流程（相机成像）</a:t>
            </a:r>
            <a:endParaRPr lang="zh-CN" altLang="en-US" sz="34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68" name="Google Shape;468;p52"/>
          <p:cNvSpPr txBox="1">
            <a:spLocks noGrp="1"/>
          </p:cNvSpPr>
          <p:nvPr>
            <p:ph type="body" idx="1"/>
          </p:nvPr>
        </p:nvSpPr>
        <p:spPr>
          <a:xfrm>
            <a:off x="685800" y="914400"/>
            <a:ext cx="7772400" cy="28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t" anchorCtr="0">
            <a:noAutofit/>
          </a:bodyPr>
          <a:lstStyle/>
          <a:p>
            <a:pPr marL="38227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</a:pPr>
            <a:r>
              <a:rPr lang="zh-CN" altLang="en-US" sz="2000" b="0" i="0" u="none" dirty="0">
                <a:solidFill>
                  <a:schemeClr val="dk1"/>
                </a:solidFill>
                <a:latin typeface="Arial" panose="020B060402020202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相机如何将场景亮度映射到像素？</a:t>
            </a:r>
            <a:r>
              <a:rPr lang="en-US" sz="20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  </a:t>
            </a:r>
            <a:endParaRPr lang="en-US" sz="20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Char char="•"/>
            </a:pPr>
            <a:r>
              <a:rPr lang="en-US" sz="18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It’s also complex, but better understood</a:t>
            </a:r>
            <a:endParaRPr lang="en-US" sz="18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Char char="•"/>
            </a:pPr>
            <a:r>
              <a:rPr lang="en-US" sz="18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This mapping     known as the film or camera response function</a:t>
            </a:r>
            <a:endParaRPr lang="en-US" sz="18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69" name="Google Shape;469;p5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2400" y="2117725"/>
            <a:ext cx="8763000" cy="131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657725" y="999490"/>
            <a:ext cx="153987" cy="26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5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70212" y="1676400"/>
            <a:ext cx="153987" cy="269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52"/>
          <p:cNvGrpSpPr/>
          <p:nvPr/>
        </p:nvGrpSpPr>
        <p:grpSpPr>
          <a:xfrm>
            <a:off x="685800" y="3581400"/>
            <a:ext cx="7785100" cy="2601912"/>
            <a:chOff x="685800" y="3581400"/>
            <a:chExt cx="7785100" cy="2601912"/>
          </a:xfrm>
        </p:grpSpPr>
        <p:sp>
          <p:nvSpPr>
            <p:cNvPr id="473" name="Google Shape;473;p52"/>
            <p:cNvSpPr txBox="1"/>
            <p:nvPr/>
          </p:nvSpPr>
          <p:spPr>
            <a:xfrm>
              <a:off x="685800" y="3581400"/>
              <a:ext cx="77851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40625" bIns="0" anchor="t" anchorCtr="0">
              <a:noAutofit/>
            </a:bodyPr>
            <a:lstStyle/>
            <a:p>
              <a:pPr marL="38227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 panose="020B0604020202020204"/>
                <a:buNone/>
              </a:pPr>
              <a:r>
                <a:rPr lang="zh-CN" altLang="en-US" sz="2000" b="0" i="0" u="none" dirty="0">
                  <a:solidFill>
                    <a:schemeClr val="dk1"/>
                  </a:solidFill>
                  <a:latin typeface="Arial" panose="020B0604020202020204"/>
                  <a:ea typeface="宋体" panose="02010600030101010101" pitchFamily="2" charset="-122"/>
                  <a:cs typeface="Arial" panose="020B0604020202020204"/>
                  <a:sym typeface="Arial" panose="020B0604020202020204"/>
                </a:rPr>
                <a:t>给定像素值怎样恢复真实场景亮度</a:t>
              </a:r>
              <a:r>
                <a:rPr lang="en-US" altLang="zh-CN" sz="2000" b="0" i="0" u="none" dirty="0">
                  <a:solidFill>
                    <a:schemeClr val="dk1"/>
                  </a:solidFill>
                  <a:latin typeface="Arial" panose="020B0604020202020204"/>
                  <a:ea typeface="宋体" panose="02010600030101010101" pitchFamily="2" charset="-122"/>
                  <a:cs typeface="Arial" panose="020B0604020202020204"/>
                  <a:sym typeface="Arial" panose="020B0604020202020204"/>
                </a:rPr>
                <a:t>/</a:t>
              </a:r>
              <a:r>
                <a:rPr lang="zh-CN" altLang="en-US" sz="2000" b="0" i="0" u="none" dirty="0">
                  <a:solidFill>
                    <a:schemeClr val="dk1"/>
                  </a:solidFill>
                  <a:latin typeface="Arial" panose="020B0604020202020204"/>
                  <a:ea typeface="宋体" panose="02010600030101010101" pitchFamily="2" charset="-122"/>
                  <a:cs typeface="Arial" panose="020B0604020202020204"/>
                  <a:sym typeface="Arial" panose="020B0604020202020204"/>
                </a:rPr>
                <a:t>辐射（</a:t>
              </a:r>
              <a:r>
                <a:rPr lang="en-US" altLang="zh-CN" sz="2000" b="0" i="0" u="none" dirty="0">
                  <a:solidFill>
                    <a:schemeClr val="dk1"/>
                  </a:solidFill>
                  <a:latin typeface="Arial" panose="020B0604020202020204"/>
                  <a:ea typeface="宋体" panose="02010600030101010101" pitchFamily="2" charset="-122"/>
                  <a:cs typeface="Arial" panose="020B0604020202020204"/>
                  <a:sym typeface="Arial" panose="020B0604020202020204"/>
                </a:rPr>
                <a:t>radiance</a:t>
              </a:r>
              <a:r>
                <a:rPr lang="zh-CN" altLang="en-US" sz="2000" b="0" i="0" u="none" dirty="0">
                  <a:solidFill>
                    <a:schemeClr val="dk1"/>
                  </a:solidFill>
                  <a:latin typeface="Arial" panose="020B0604020202020204"/>
                  <a:ea typeface="宋体" panose="02010600030101010101" pitchFamily="2" charset="-122"/>
                  <a:cs typeface="Arial" panose="020B0604020202020204"/>
                  <a:sym typeface="Arial" panose="020B0604020202020204"/>
                </a:rPr>
                <a:t>）</a:t>
              </a:r>
              <a:r>
                <a:rPr lang="en-US" sz="2000" b="0" i="0" u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?</a:t>
              </a:r>
              <a:endParaRPr lang="en-US" sz="20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74" name="Google Shape;474;p52"/>
            <p:cNvSpPr txBox="1"/>
            <p:nvPr/>
          </p:nvSpPr>
          <p:spPr>
            <a:xfrm>
              <a:off x="685800" y="4038600"/>
              <a:ext cx="77851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40625" bIns="0" anchor="t" anchorCtr="0">
              <a:noAutofit/>
            </a:bodyPr>
            <a:lstStyle/>
            <a:p>
              <a:pPr marL="38227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Why should we care?</a:t>
              </a:r>
              <a:endParaRPr lang="en-US" sz="20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75" name="Google Shape;475;p52"/>
            <p:cNvSpPr txBox="1"/>
            <p:nvPr/>
          </p:nvSpPr>
          <p:spPr>
            <a:xfrm>
              <a:off x="685800" y="4419600"/>
              <a:ext cx="7785100" cy="100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40625" bIns="0" anchor="t" anchorCtr="0">
              <a:noAutofit/>
            </a:bodyPr>
            <a:lstStyle/>
            <a:p>
              <a:pPr marL="78232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Char char="•"/>
              </a:pPr>
              <a:r>
                <a:rPr lang="en-US" sz="1800" b="0" i="0" u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Useful if we want to estimate material properties</a:t>
              </a:r>
              <a:endParaRPr lang="en-US" sz="18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782320" marR="0" lvl="0" indent="-28575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Char char="•"/>
              </a:pPr>
              <a:r>
                <a:rPr lang="en-US" sz="1800" b="0" i="0" u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Shape from shading requires radiance</a:t>
              </a:r>
              <a:endParaRPr lang="en-US" sz="18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782320" marR="0" lvl="0" indent="-28575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Char char="•"/>
              </a:pPr>
              <a:r>
                <a:rPr lang="en-US" sz="1800" b="0" i="0" u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Enables creating high dynamic range images</a:t>
              </a:r>
              <a:endParaRPr lang="en-US" sz="18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76" name="Google Shape;476;p52"/>
            <p:cNvSpPr txBox="1"/>
            <p:nvPr/>
          </p:nvSpPr>
          <p:spPr>
            <a:xfrm>
              <a:off x="685800" y="5486400"/>
              <a:ext cx="77851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40625" bIns="0" anchor="t" anchorCtr="0">
              <a:noAutofit/>
            </a:bodyPr>
            <a:lstStyle/>
            <a:p>
              <a:pPr marL="38227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 panose="020B0604020202020204"/>
                <a:buNone/>
              </a:pPr>
              <a:r>
                <a:rPr lang="en-US" sz="2000" b="0" i="0" u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What does the response function depend on?</a:t>
              </a:r>
              <a:endParaRPr lang="en-US" sz="20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pic>
          <p:nvPicPr>
            <p:cNvPr id="477" name="Google Shape;477;p52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303337" y="5943600"/>
              <a:ext cx="6088062" cy="23971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Rectangle 1"/>
          <p:cNvSpPr/>
          <p:nvPr/>
        </p:nvSpPr>
        <p:spPr>
          <a:xfrm>
            <a:off x="3419605" y="2104373"/>
            <a:ext cx="2104373" cy="103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本框 2"/>
          <p:cNvSpPr txBox="1"/>
          <p:nvPr/>
        </p:nvSpPr>
        <p:spPr>
          <a:xfrm>
            <a:off x="662940" y="2775585"/>
            <a:ext cx="640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/>
              <a:t>镜头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846580" y="2775585"/>
            <a:ext cx="640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/>
              <a:t>快门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579745" y="277495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/>
              <a:t>电荷转换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3"/>
          <p:cNvSpPr/>
          <p:nvPr/>
        </p:nvSpPr>
        <p:spPr>
          <a:xfrm>
            <a:off x="2286000" y="4495800"/>
            <a:ext cx="2590800" cy="1143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cubicBezTo>
                  <a:pt x="2276" y="20880"/>
                  <a:pt x="4553" y="20160"/>
                  <a:pt x="6353" y="18720"/>
                </a:cubicBezTo>
                <a:cubicBezTo>
                  <a:pt x="8153" y="17280"/>
                  <a:pt x="9741" y="15600"/>
                  <a:pt x="10800" y="12960"/>
                </a:cubicBezTo>
                <a:cubicBezTo>
                  <a:pt x="11859" y="10320"/>
                  <a:pt x="10906" y="5040"/>
                  <a:pt x="12706" y="2880"/>
                </a:cubicBezTo>
                <a:cubicBezTo>
                  <a:pt x="14506" y="720"/>
                  <a:pt x="18053" y="360"/>
                  <a:pt x="21600" y="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84" name="Google Shape;484;p53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ctr" anchorCtr="0">
            <a:noAutofit/>
          </a:bodyPr>
          <a:lstStyle/>
          <a:p>
            <a:pPr marL="393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 panose="020B0604020202020204"/>
              <a:buNone/>
            </a:pPr>
            <a:r>
              <a:rPr lang="en-US" sz="3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Recovering the camera response</a:t>
            </a:r>
            <a:endParaRPr lang="en-US" sz="34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5" name="Google Shape;485;p53"/>
          <p:cNvSpPr txBox="1">
            <a:spLocks noGrp="1"/>
          </p:cNvSpPr>
          <p:nvPr>
            <p:ph type="body" idx="1"/>
          </p:nvPr>
        </p:nvSpPr>
        <p:spPr>
          <a:xfrm>
            <a:off x="685800" y="991545"/>
            <a:ext cx="7772400" cy="579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t" anchorCtr="0">
            <a:noAutofit/>
          </a:bodyPr>
          <a:lstStyle/>
          <a:p>
            <a:pPr marL="38227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Method 1</a:t>
            </a:r>
            <a:endParaRPr lang="en-US" sz="24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Char char="•"/>
            </a:pPr>
            <a:r>
              <a:rPr lang="en-US" sz="20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Carefully model every step in the pipeline</a:t>
            </a:r>
            <a:endParaRPr lang="en-US" sz="20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18237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Char char="–"/>
            </a:pPr>
            <a:r>
              <a:rPr lang="en-US" sz="18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measure aperture, model film, digitizer, etc.</a:t>
            </a:r>
            <a:endParaRPr lang="en-US" sz="18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18237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Char char="–"/>
            </a:pPr>
            <a:r>
              <a:rPr lang="en-US" sz="18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this is *really* hard to get right</a:t>
            </a:r>
            <a:endParaRPr lang="en-US" sz="18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8227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Method 2</a:t>
            </a:r>
            <a:endParaRPr lang="en-US" sz="24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Char char="•"/>
            </a:pPr>
            <a:r>
              <a:rPr lang="en-US" sz="20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Calibrate (estimate) the response function</a:t>
            </a:r>
            <a:endParaRPr lang="en-US" sz="20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18237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Char char="–"/>
            </a:pPr>
            <a:r>
              <a:rPr lang="en-US" sz="18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Image several objects with known radiance</a:t>
            </a:r>
            <a:endParaRPr lang="en-US" sz="18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18237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Char char="–"/>
            </a:pPr>
            <a:r>
              <a:rPr lang="en-US" sz="18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Measure the pixel values</a:t>
            </a:r>
            <a:endParaRPr lang="en-US" sz="18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18237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Char char="–"/>
            </a:pPr>
            <a:r>
              <a:rPr lang="en-US" sz="18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Fit a function</a:t>
            </a:r>
            <a:endParaRPr lang="en-US" sz="18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182370" lvl="2" indent="-1143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182370" lvl="2" indent="-1143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182370" lvl="2" indent="-1143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182370" lvl="2" indent="-1143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182370" lvl="2" indent="-1143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182370" lvl="2" indent="-1143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182370" lvl="2" indent="-1143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18237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Char char="–"/>
            </a:pPr>
            <a:r>
              <a:rPr lang="en-US" sz="1800" b="0" i="0" u="none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Find the inverse:           maps pixel intensity to radiance</a:t>
            </a:r>
            <a:endParaRPr lang="en-US" sz="1800" b="0" i="0" u="none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86" name="Google Shape;486;p53"/>
          <p:cNvCxnSpPr/>
          <p:nvPr/>
        </p:nvCxnSpPr>
        <p:spPr>
          <a:xfrm>
            <a:off x="1828800" y="5791200"/>
            <a:ext cx="3429000" cy="15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87" name="Google Shape;487;p53"/>
          <p:cNvCxnSpPr/>
          <p:nvPr/>
        </p:nvCxnSpPr>
        <p:spPr>
          <a:xfrm rot="10800000" flipH="1">
            <a:off x="2286000" y="4419600"/>
            <a:ext cx="1587" cy="182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488" name="Google Shape;488;p53"/>
          <p:cNvSpPr/>
          <p:nvPr/>
        </p:nvSpPr>
        <p:spPr>
          <a:xfrm>
            <a:off x="2514600" y="5562600"/>
            <a:ext cx="76200" cy="76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89" name="Google Shape;489;p53"/>
          <p:cNvSpPr/>
          <p:nvPr/>
        </p:nvSpPr>
        <p:spPr>
          <a:xfrm>
            <a:off x="2895600" y="5486400"/>
            <a:ext cx="76200" cy="76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90" name="Google Shape;490;p53"/>
          <p:cNvSpPr/>
          <p:nvPr/>
        </p:nvSpPr>
        <p:spPr>
          <a:xfrm>
            <a:off x="3276600" y="5334000"/>
            <a:ext cx="76200" cy="76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91" name="Google Shape;491;p53"/>
          <p:cNvSpPr/>
          <p:nvPr/>
        </p:nvSpPr>
        <p:spPr>
          <a:xfrm>
            <a:off x="3657600" y="5029200"/>
            <a:ext cx="76200" cy="76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92" name="Google Shape;492;p53"/>
          <p:cNvSpPr/>
          <p:nvPr/>
        </p:nvSpPr>
        <p:spPr>
          <a:xfrm>
            <a:off x="3810000" y="4648200"/>
            <a:ext cx="76200" cy="76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93" name="Google Shape;493;p53"/>
          <p:cNvSpPr/>
          <p:nvPr/>
        </p:nvSpPr>
        <p:spPr>
          <a:xfrm>
            <a:off x="40386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94" name="Google Shape;494;p53"/>
          <p:cNvSpPr/>
          <p:nvPr/>
        </p:nvSpPr>
        <p:spPr>
          <a:xfrm>
            <a:off x="44196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95" name="Google Shape;495;p53"/>
          <p:cNvSpPr/>
          <p:nvPr/>
        </p:nvSpPr>
        <p:spPr>
          <a:xfrm>
            <a:off x="4800600" y="4495800"/>
            <a:ext cx="76200" cy="76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496" name="Google Shape;496;p53"/>
          <p:cNvSpPr txBox="1"/>
          <p:nvPr/>
        </p:nvSpPr>
        <p:spPr>
          <a:xfrm>
            <a:off x="5394325" y="5649912"/>
            <a:ext cx="8366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0625" bIns="0" anchor="t" anchorCtr="0">
            <a:noAutofit/>
          </a:bodyPr>
          <a:lstStyle/>
          <a:p>
            <a:pPr marL="3937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radiance</a:t>
            </a:r>
            <a:endParaRPr lang="en-US" sz="14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97" name="Google Shape;497;p53"/>
          <p:cNvSpPr txBox="1"/>
          <p:nvPr/>
        </p:nvSpPr>
        <p:spPr>
          <a:xfrm>
            <a:off x="879475" y="4343400"/>
            <a:ext cx="1222375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0625" bIns="0" anchor="t" anchorCtr="0">
            <a:noAutofit/>
          </a:bodyPr>
          <a:lstStyle/>
          <a:p>
            <a:pPr marL="3937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pixel intensity</a:t>
            </a:r>
            <a:endParaRPr lang="en-US" sz="14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937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=                </a:t>
            </a:r>
            <a:endParaRPr lang="en-US" sz="14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98" name="Google Shape;498;p5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219200" y="4632325"/>
            <a:ext cx="541337" cy="239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5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248400" y="5719762"/>
            <a:ext cx="184150" cy="169862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53"/>
          <p:cNvSpPr txBox="1"/>
          <p:nvPr/>
        </p:nvSpPr>
        <p:spPr>
          <a:xfrm>
            <a:off x="4953000" y="4343400"/>
            <a:ext cx="1370012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0625" bIns="0" anchor="t" anchorCtr="0">
            <a:noAutofit/>
          </a:bodyPr>
          <a:lstStyle/>
          <a:p>
            <a:pPr marL="3937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/>
              <a:buNone/>
            </a:pPr>
            <a:r>
              <a:rPr lang="en-US" sz="1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response curve</a:t>
            </a:r>
            <a:endParaRPr lang="en-US" sz="14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501" name="Google Shape;501;p5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821112" y="6323012"/>
            <a:ext cx="369887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8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8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4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ctr" anchorCtr="0">
            <a:noAutofit/>
          </a:bodyPr>
          <a:lstStyle/>
          <a:p>
            <a:pPr marL="393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 panose="020B0604020202020204"/>
              <a:buNone/>
            </a:pPr>
            <a:r>
              <a:rPr lang="en-US" sz="3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Recovering the camera response</a:t>
            </a:r>
            <a:endParaRPr lang="en-US" sz="34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8" name="Google Shape;508;p54"/>
          <p:cNvSpPr txBox="1">
            <a:spLocks noGrp="1"/>
          </p:cNvSpPr>
          <p:nvPr>
            <p:ph type="body" idx="1"/>
          </p:nvPr>
        </p:nvSpPr>
        <p:spPr>
          <a:xfrm>
            <a:off x="685800" y="914400"/>
            <a:ext cx="7772400" cy="45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t" anchorCtr="0">
            <a:noAutofit/>
          </a:bodyPr>
          <a:lstStyle/>
          <a:p>
            <a:pPr marL="38227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Method 3</a:t>
            </a:r>
            <a:endParaRPr lang="en-US" sz="24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8232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Char char="•"/>
            </a:pPr>
            <a:r>
              <a:rPr lang="en-US" sz="20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Calibrate the response function from several images</a:t>
            </a:r>
            <a:endParaRPr lang="en-US" sz="20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18237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Char char="–"/>
            </a:pPr>
            <a:r>
              <a:rPr lang="en-US" sz="18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Consider taking images with shutter speeds 1/1000, 1/100, 1/10, and 1</a:t>
            </a:r>
            <a:endParaRPr lang="en-US" sz="18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18237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Char char="–"/>
            </a:pPr>
            <a:r>
              <a:rPr lang="en-US" sz="18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Q:  What is the relationship between the radiance or pixel values in consecutive images?</a:t>
            </a:r>
            <a:endParaRPr lang="en-US" sz="18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18237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Char char="–"/>
            </a:pPr>
            <a:r>
              <a:rPr lang="en-US" sz="18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A:  10 times as much radiance</a:t>
            </a:r>
            <a:endParaRPr lang="en-US" sz="18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118237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Char char="–"/>
            </a:pPr>
            <a:r>
              <a:rPr lang="en-US" sz="18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Can use this to recover the camera response function  </a:t>
            </a:r>
            <a:endParaRPr lang="en-US" sz="18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09" name="Google Shape;509;p54"/>
          <p:cNvSpPr txBox="1"/>
          <p:nvPr/>
        </p:nvSpPr>
        <p:spPr>
          <a:xfrm>
            <a:off x="685800" y="5638800"/>
            <a:ext cx="7861300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0625" bIns="0" anchor="t" anchorCtr="0">
            <a:noAutofit/>
          </a:bodyPr>
          <a:lstStyle/>
          <a:p>
            <a:pPr marL="38227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</a:pPr>
            <a:r>
              <a:rPr lang="en-US" sz="20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For more info</a:t>
            </a:r>
            <a:endParaRPr lang="en-US" sz="20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82270" marR="0" lvl="0" indent="-3429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Char char="•"/>
            </a:pPr>
            <a:r>
              <a:rPr lang="en-US" sz="16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P. E. Debevec and J. Malik. </a:t>
            </a:r>
            <a:r>
              <a:rPr lang="en-US" sz="1600" b="0" i="0" u="sng">
                <a:solidFill>
                  <a:srgbClr val="0000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  <a:hlinkClick r:id="rId1"/>
              </a:rPr>
              <a:t>Recovering High Dynamic Range Radiance Maps from Photographs</a:t>
            </a:r>
            <a:r>
              <a:rPr lang="en-US" sz="16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. In </a:t>
            </a:r>
            <a:r>
              <a:rPr lang="en-US" sz="1600" b="0" i="0" u="sng">
                <a:solidFill>
                  <a:srgbClr val="0000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SIGGRAPH 97</a:t>
            </a:r>
            <a:r>
              <a:rPr lang="en-US" sz="16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, August 1997</a:t>
            </a:r>
            <a:endParaRPr lang="en-US" sz="1600" b="0" i="0" u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510" name="Google Shape;510;p54"/>
          <p:cNvGrpSpPr/>
          <p:nvPr/>
        </p:nvGrpSpPr>
        <p:grpSpPr>
          <a:xfrm>
            <a:off x="879475" y="3810000"/>
            <a:ext cx="5937250" cy="2078037"/>
            <a:chOff x="0" y="0"/>
            <a:chExt cx="3739" cy="1309"/>
          </a:xfrm>
        </p:grpSpPr>
        <p:sp>
          <p:nvSpPr>
            <p:cNvPr id="511" name="Google Shape;511;p54"/>
            <p:cNvSpPr/>
            <p:nvPr/>
          </p:nvSpPr>
          <p:spPr>
            <a:xfrm>
              <a:off x="885" y="144"/>
              <a:ext cx="1632" cy="72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cubicBezTo>
                    <a:pt x="2276" y="20880"/>
                    <a:pt x="4553" y="20160"/>
                    <a:pt x="6353" y="18720"/>
                  </a:cubicBezTo>
                  <a:cubicBezTo>
                    <a:pt x="8153" y="17280"/>
                    <a:pt x="9741" y="15600"/>
                    <a:pt x="10800" y="12960"/>
                  </a:cubicBezTo>
                  <a:cubicBezTo>
                    <a:pt x="11859" y="10320"/>
                    <a:pt x="10906" y="5040"/>
                    <a:pt x="12706" y="2880"/>
                  </a:cubicBezTo>
                  <a:cubicBezTo>
                    <a:pt x="14506" y="720"/>
                    <a:pt x="18053" y="360"/>
                    <a:pt x="21600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cxnSp>
          <p:nvCxnSpPr>
            <p:cNvPr id="512" name="Google Shape;512;p54"/>
            <p:cNvCxnSpPr/>
            <p:nvPr/>
          </p:nvCxnSpPr>
          <p:spPr>
            <a:xfrm>
              <a:off x="597" y="960"/>
              <a:ext cx="2160" cy="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513" name="Google Shape;513;p54"/>
            <p:cNvCxnSpPr/>
            <p:nvPr/>
          </p:nvCxnSpPr>
          <p:spPr>
            <a:xfrm rot="10800000" flipH="1">
              <a:off x="885" y="0"/>
              <a:ext cx="1" cy="115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514" name="Google Shape;514;p54"/>
            <p:cNvSpPr/>
            <p:nvPr/>
          </p:nvSpPr>
          <p:spPr>
            <a:xfrm>
              <a:off x="1029" y="816"/>
              <a:ext cx="48" cy="48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515" name="Google Shape;515;p54"/>
            <p:cNvSpPr/>
            <p:nvPr/>
          </p:nvSpPr>
          <p:spPr>
            <a:xfrm>
              <a:off x="1269" y="768"/>
              <a:ext cx="48" cy="48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516" name="Google Shape;516;p54"/>
            <p:cNvSpPr/>
            <p:nvPr/>
          </p:nvSpPr>
          <p:spPr>
            <a:xfrm>
              <a:off x="1509" y="672"/>
              <a:ext cx="48" cy="48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517" name="Google Shape;517;p54"/>
            <p:cNvSpPr/>
            <p:nvPr/>
          </p:nvSpPr>
          <p:spPr>
            <a:xfrm>
              <a:off x="1749" y="480"/>
              <a:ext cx="48" cy="48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518" name="Google Shape;518;p54"/>
            <p:cNvSpPr/>
            <p:nvPr/>
          </p:nvSpPr>
          <p:spPr>
            <a:xfrm>
              <a:off x="1845" y="240"/>
              <a:ext cx="48" cy="48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519" name="Google Shape;519;p54"/>
            <p:cNvSpPr/>
            <p:nvPr/>
          </p:nvSpPr>
          <p:spPr>
            <a:xfrm>
              <a:off x="1989" y="144"/>
              <a:ext cx="48" cy="48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520" name="Google Shape;520;p54"/>
            <p:cNvSpPr/>
            <p:nvPr/>
          </p:nvSpPr>
          <p:spPr>
            <a:xfrm>
              <a:off x="2229" y="144"/>
              <a:ext cx="48" cy="48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521" name="Google Shape;521;p54"/>
            <p:cNvSpPr/>
            <p:nvPr/>
          </p:nvSpPr>
          <p:spPr>
            <a:xfrm>
              <a:off x="2469" y="144"/>
              <a:ext cx="48" cy="48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endParaRPr>
            </a:p>
          </p:txBody>
        </p:sp>
        <p:sp>
          <p:nvSpPr>
            <p:cNvPr id="522" name="Google Shape;522;p54"/>
            <p:cNvSpPr txBox="1"/>
            <p:nvPr/>
          </p:nvSpPr>
          <p:spPr>
            <a:xfrm>
              <a:off x="2639" y="32"/>
              <a:ext cx="863" cy="1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40625" bIns="0" anchor="t" anchorCtr="0">
              <a:noAutofit/>
            </a:bodyPr>
            <a:lstStyle/>
            <a:p>
              <a:pPr marL="3937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r>
                <a:rPr lang="en-US" sz="1400" b="0" i="0" u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response curve</a:t>
              </a:r>
              <a:endParaRPr lang="en-US" sz="1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3" name="Google Shape;523;p54"/>
            <p:cNvSpPr txBox="1"/>
            <p:nvPr/>
          </p:nvSpPr>
          <p:spPr>
            <a:xfrm>
              <a:off x="2843" y="884"/>
              <a:ext cx="896" cy="4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40625" bIns="0" anchor="t" anchorCtr="0">
              <a:noAutofit/>
            </a:bodyPr>
            <a:lstStyle/>
            <a:p>
              <a:pPr marL="3937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r>
                <a:rPr lang="en-US" sz="1400" b="0" i="0" u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exposure</a:t>
              </a:r>
              <a:br>
                <a:rPr lang="en-US" sz="1400" b="0" i="0" u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</a:br>
              <a:r>
                <a:rPr lang="en-US" sz="1400" b="0" i="0" u="none">
                  <a:solidFill>
                    <a:schemeClr val="dk1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rPr>
                <a:t>≅</a:t>
              </a:r>
              <a:r>
                <a:rPr lang="en-US" sz="1400" b="0" i="0" u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radiance * time</a:t>
              </a:r>
              <a:endParaRPr lang="en-US" sz="1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3937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r>
                <a:rPr lang="en-US" sz="1400" b="0" i="0" u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=</a:t>
              </a:r>
              <a:endParaRPr lang="en-US" sz="1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pic>
          <p:nvPicPr>
            <p:cNvPr id="524" name="Google Shape;524;p54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3001" y="1201"/>
              <a:ext cx="332" cy="1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5" name="Google Shape;525;p54"/>
            <p:cNvSpPr txBox="1"/>
            <p:nvPr/>
          </p:nvSpPr>
          <p:spPr>
            <a:xfrm>
              <a:off x="0" y="0"/>
              <a:ext cx="769" cy="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40625" bIns="0" anchor="t" anchorCtr="0">
              <a:noAutofit/>
            </a:bodyPr>
            <a:lstStyle/>
            <a:p>
              <a:pPr marL="3937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r>
                <a:rPr lang="en-US" sz="1400" b="0" i="0" u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pixel intensity</a:t>
              </a:r>
              <a:endParaRPr lang="en-US" sz="1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3937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 panose="020B0604020202020204"/>
                <a:buNone/>
              </a:pPr>
              <a:r>
                <a:rPr lang="en-US" sz="1400" b="0" i="0" u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=                </a:t>
              </a:r>
              <a:endParaRPr lang="en-US" sz="1400" b="0" i="0" u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pic>
          <p:nvPicPr>
            <p:cNvPr id="526" name="Google Shape;526;p54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85" y="185"/>
              <a:ext cx="556" cy="1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70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ctr" anchorCtr="0">
            <a:noAutofit/>
          </a:bodyPr>
          <a:lstStyle/>
          <a:p>
            <a:pPr marL="393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 panose="020B0604020202020204"/>
              <a:buNone/>
            </a:pPr>
            <a:r>
              <a:rPr lang="zh-CN" altLang="en-US"/>
              <a:t>像素值的形成</a:t>
            </a:r>
            <a:endParaRPr lang="zh-CN" altLang="en-US"/>
          </a:p>
        </p:txBody>
      </p:sp>
      <p:sp>
        <p:nvSpPr>
          <p:cNvPr id="715" name="Google Shape;715;p70"/>
          <p:cNvSpPr txBox="1"/>
          <p:nvPr/>
        </p:nvSpPr>
        <p:spPr>
          <a:xfrm>
            <a:off x="1111425" y="6381750"/>
            <a:ext cx="59784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0625" bIns="0" anchor="t" anchorCtr="0">
            <a:noAutofit/>
          </a:bodyPr>
          <a:lstStyle/>
          <a:p>
            <a:pPr marL="3937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r>
              <a:rPr lang="en-US" u="sng">
                <a:solidFill>
                  <a:srgbClr val="0000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  <a:hlinkClick r:id="rId1"/>
              </a:rPr>
              <a:t>https://sites.google.com/a/globalsystemsscience.org/digital-earth-watch/tools/digital-cameras-overview/what-happens-to-the-near-infared-entering-the-camera</a:t>
            </a:r>
            <a:r>
              <a:rPr lang="en-US" sz="1400" b="0" i="0" u="none">
                <a:solidFill>
                  <a:srgbClr val="0000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716" name="Google Shape;716;p7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066800" y="1066800"/>
            <a:ext cx="6699319" cy="50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71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ctr" anchorCtr="0">
            <a:noAutofit/>
          </a:bodyPr>
          <a:lstStyle/>
          <a:p>
            <a:pPr marL="393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 panose="020B0604020202020204"/>
              <a:buNone/>
            </a:pPr>
            <a:r>
              <a:rPr lang="en-US" dirty="0">
                <a:solidFill>
                  <a:srgbClr val="FF0000"/>
                </a:solidFill>
              </a:rPr>
              <a:t>Bayer</a:t>
            </a:r>
            <a:r>
              <a:rPr lang="en-US" dirty="0"/>
              <a:t> filters</a:t>
            </a:r>
            <a:r>
              <a:rPr lang="zh-CN" altLang="en-US" dirty="0"/>
              <a:t>（拜尔滤色镜）</a:t>
            </a:r>
            <a:endParaRPr lang="zh-CN" altLang="en-US" dirty="0"/>
          </a:p>
        </p:txBody>
      </p:sp>
      <p:sp>
        <p:nvSpPr>
          <p:cNvPr id="723" name="Google Shape;723;p71"/>
          <p:cNvSpPr txBox="1"/>
          <p:nvPr/>
        </p:nvSpPr>
        <p:spPr>
          <a:xfrm>
            <a:off x="4046696" y="4645437"/>
            <a:ext cx="59784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0625" bIns="0" anchor="t" anchorCtr="0">
            <a:noAutofit/>
          </a:bodyPr>
          <a:lstStyle/>
          <a:p>
            <a:pPr marL="3937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r>
              <a:rPr lang="en-US" u="sng" dirty="0">
                <a:solidFill>
                  <a:srgbClr val="0000FF"/>
                </a:solidFill>
                <a:hlinkClick r:id="rId1"/>
              </a:rPr>
              <a:t>https://en.wikipedia.org/wiki/Bayer_filter</a:t>
            </a:r>
            <a:r>
              <a:rPr lang="en-US" sz="1400" i="0" u="none" dirty="0">
                <a:solidFill>
                  <a:srgbClr val="0000FF"/>
                </a:solidFill>
              </a:rPr>
              <a:t> </a:t>
            </a:r>
            <a:endParaRPr dirty="0">
              <a:solidFill>
                <a:srgbClr val="0000FF"/>
              </a:solidFill>
            </a:endParaRPr>
          </a:p>
        </p:txBody>
      </p:sp>
      <p:pic>
        <p:nvPicPr>
          <p:cNvPr id="724" name="Google Shape;724;p7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52400" y="1143000"/>
            <a:ext cx="5879149" cy="376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7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183949" y="2209800"/>
            <a:ext cx="2807654" cy="1824971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71"/>
          <p:cNvSpPr txBox="1">
            <a:spLocks noGrp="1"/>
          </p:cNvSpPr>
          <p:nvPr>
            <p:ph type="body" idx="1"/>
          </p:nvPr>
        </p:nvSpPr>
        <p:spPr>
          <a:xfrm>
            <a:off x="685800" y="5097150"/>
            <a:ext cx="7772400" cy="12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t" anchorCtr="0">
            <a:noAutofit/>
          </a:bodyPr>
          <a:lstStyle/>
          <a:p>
            <a:pPr marL="38227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dirty="0"/>
              <a:t>¼ of pixels see red light (e.g.)</a:t>
            </a:r>
            <a:endParaRPr lang="en-US" dirty="0"/>
          </a:p>
          <a:p>
            <a:pPr marL="78232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Char char="•"/>
            </a:pPr>
            <a:r>
              <a:rPr lang="en-US" dirty="0"/>
              <a:t>Q:  how do you get red at every pixel?</a:t>
            </a:r>
            <a:endParaRPr lang="en-US" dirty="0"/>
          </a:p>
          <a:p>
            <a:pPr marL="782320" lvl="1" indent="-2730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A:  Need to interpolate -- called </a:t>
            </a:r>
            <a:r>
              <a:rPr lang="en-US" i="1" dirty="0" err="1"/>
              <a:t>debayering</a:t>
            </a:r>
            <a:endParaRPr i="1" dirty="0"/>
          </a:p>
        </p:txBody>
      </p:sp>
      <p:sp>
        <p:nvSpPr>
          <p:cNvPr id="2" name="文本框 1"/>
          <p:cNvSpPr txBox="1"/>
          <p:nvPr/>
        </p:nvSpPr>
        <p:spPr>
          <a:xfrm>
            <a:off x="6535420" y="5097145"/>
            <a:ext cx="2540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50%是绿色，25%是红色，另外25%是蓝色，因此也称做RGBG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本次课程内容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什么是光</a:t>
            </a:r>
            <a:endParaRPr lang="en-US" altLang="zh-CN" dirty="0"/>
          </a:p>
          <a:p>
            <a:r>
              <a:rPr lang="zh-CN" altLang="en-US" dirty="0"/>
              <a:t>我们如何感知光</a:t>
            </a:r>
            <a:endParaRPr lang="zh-CN" altLang="en-US" dirty="0"/>
          </a:p>
          <a:p>
            <a:r>
              <a:rPr lang="zh-CN" altLang="en-US" dirty="0"/>
              <a:t>生物视觉系统</a:t>
            </a:r>
            <a:endParaRPr lang="zh-CN" altLang="en-US" dirty="0"/>
          </a:p>
          <a:p>
            <a:r>
              <a:rPr lang="zh-CN" altLang="en-US" dirty="0"/>
              <a:t>相机成像原理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72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ctr" anchorCtr="0">
            <a:noAutofit/>
          </a:bodyPr>
          <a:lstStyle/>
          <a:p>
            <a:pPr marL="393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 panose="020B0604020202020204"/>
              <a:buNone/>
            </a:pPr>
            <a:r>
              <a:rPr lang="en-US"/>
              <a:t>Debayering</a:t>
            </a:r>
            <a:endParaRPr lang="en-US"/>
          </a:p>
        </p:txBody>
      </p:sp>
      <p:sp>
        <p:nvSpPr>
          <p:cNvPr id="733" name="Google Shape;733;p72"/>
          <p:cNvSpPr txBox="1">
            <a:spLocks noGrp="1"/>
          </p:cNvSpPr>
          <p:nvPr>
            <p:ph type="body" idx="1"/>
          </p:nvPr>
        </p:nvSpPr>
        <p:spPr>
          <a:xfrm>
            <a:off x="685800" y="4900278"/>
            <a:ext cx="7772400" cy="12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t" anchorCtr="0">
            <a:noAutofit/>
          </a:bodyPr>
          <a:lstStyle/>
          <a:p>
            <a:pPr marL="38227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dirty="0"/>
              <a:t>¼ of pixels see red light (e.g.)</a:t>
            </a:r>
            <a:endParaRPr lang="en-US" dirty="0"/>
          </a:p>
          <a:p>
            <a:pPr marL="782320" lvl="1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Char char="•"/>
            </a:pPr>
            <a:r>
              <a:rPr lang="en-US" dirty="0"/>
              <a:t>Q:  how do you get red at every pixel?</a:t>
            </a:r>
            <a:endParaRPr lang="en-US" dirty="0"/>
          </a:p>
          <a:p>
            <a:pPr marL="782320" lvl="1" indent="-2730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A:  Need to interpolate -- called </a:t>
            </a:r>
            <a:r>
              <a:rPr lang="en-US" i="1" dirty="0" err="1"/>
              <a:t>debayering</a:t>
            </a:r>
            <a:endParaRPr i="1" dirty="0"/>
          </a:p>
        </p:txBody>
      </p:sp>
      <p:grpSp>
        <p:nvGrpSpPr>
          <p:cNvPr id="734" name="Google Shape;734;p72"/>
          <p:cNvGrpSpPr/>
          <p:nvPr/>
        </p:nvGrpSpPr>
        <p:grpSpPr>
          <a:xfrm>
            <a:off x="1263536" y="1497075"/>
            <a:ext cx="2817097" cy="2817097"/>
            <a:chOff x="4845000" y="1878100"/>
            <a:chExt cx="2134811" cy="2134811"/>
          </a:xfrm>
        </p:grpSpPr>
        <p:sp>
          <p:nvSpPr>
            <p:cNvPr id="735" name="Google Shape;735;p72"/>
            <p:cNvSpPr/>
            <p:nvPr/>
          </p:nvSpPr>
          <p:spPr>
            <a:xfrm>
              <a:off x="4845000" y="1878100"/>
              <a:ext cx="357000" cy="3570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6" name="Google Shape;736;p72"/>
            <p:cNvSpPr/>
            <p:nvPr/>
          </p:nvSpPr>
          <p:spPr>
            <a:xfrm>
              <a:off x="5200506" y="1878100"/>
              <a:ext cx="357000" cy="3570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7" name="Google Shape;737;p72"/>
            <p:cNvSpPr/>
            <p:nvPr/>
          </p:nvSpPr>
          <p:spPr>
            <a:xfrm>
              <a:off x="4845000" y="2233606"/>
              <a:ext cx="357000" cy="3570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8" name="Google Shape;738;p72"/>
            <p:cNvSpPr/>
            <p:nvPr/>
          </p:nvSpPr>
          <p:spPr>
            <a:xfrm>
              <a:off x="5200506" y="2233606"/>
              <a:ext cx="357000" cy="357000"/>
            </a:xfrm>
            <a:prstGeom prst="rect">
              <a:avLst/>
            </a:prstGeom>
            <a:solidFill>
              <a:srgbClr val="FF0000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9" name="Google Shape;739;p72"/>
            <p:cNvSpPr/>
            <p:nvPr/>
          </p:nvSpPr>
          <p:spPr>
            <a:xfrm>
              <a:off x="5556294" y="1878100"/>
              <a:ext cx="357000" cy="3570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0" name="Google Shape;740;p72"/>
            <p:cNvSpPr/>
            <p:nvPr/>
          </p:nvSpPr>
          <p:spPr>
            <a:xfrm>
              <a:off x="5911800" y="1878100"/>
              <a:ext cx="357000" cy="3570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1" name="Google Shape;741;p72"/>
            <p:cNvSpPr/>
            <p:nvPr/>
          </p:nvSpPr>
          <p:spPr>
            <a:xfrm>
              <a:off x="5556294" y="2233606"/>
              <a:ext cx="357000" cy="3570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2" name="Google Shape;742;p72"/>
            <p:cNvSpPr/>
            <p:nvPr/>
          </p:nvSpPr>
          <p:spPr>
            <a:xfrm>
              <a:off x="5911800" y="2233606"/>
              <a:ext cx="357000" cy="357000"/>
            </a:xfrm>
            <a:prstGeom prst="rect">
              <a:avLst/>
            </a:prstGeom>
            <a:solidFill>
              <a:srgbClr val="F4CCCC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3" name="Google Shape;743;p72"/>
            <p:cNvSpPr/>
            <p:nvPr/>
          </p:nvSpPr>
          <p:spPr>
            <a:xfrm>
              <a:off x="6267306" y="1878100"/>
              <a:ext cx="357000" cy="3570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4" name="Google Shape;744;p72"/>
            <p:cNvSpPr/>
            <p:nvPr/>
          </p:nvSpPr>
          <p:spPr>
            <a:xfrm>
              <a:off x="6622811" y="1878100"/>
              <a:ext cx="357000" cy="3570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5" name="Google Shape;745;p72"/>
            <p:cNvSpPr/>
            <p:nvPr/>
          </p:nvSpPr>
          <p:spPr>
            <a:xfrm>
              <a:off x="6267306" y="2233606"/>
              <a:ext cx="357000" cy="3570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6" name="Google Shape;746;p72"/>
            <p:cNvSpPr/>
            <p:nvPr/>
          </p:nvSpPr>
          <p:spPr>
            <a:xfrm>
              <a:off x="6622811" y="2233606"/>
              <a:ext cx="357000" cy="357000"/>
            </a:xfrm>
            <a:prstGeom prst="rect">
              <a:avLst/>
            </a:prstGeom>
            <a:solidFill>
              <a:srgbClr val="EA9999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7" name="Google Shape;747;p72"/>
            <p:cNvSpPr/>
            <p:nvPr/>
          </p:nvSpPr>
          <p:spPr>
            <a:xfrm>
              <a:off x="4845000" y="2589394"/>
              <a:ext cx="357000" cy="3570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8" name="Google Shape;748;p72"/>
            <p:cNvSpPr/>
            <p:nvPr/>
          </p:nvSpPr>
          <p:spPr>
            <a:xfrm>
              <a:off x="5200506" y="2589394"/>
              <a:ext cx="357000" cy="3570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9" name="Google Shape;749;p72"/>
            <p:cNvSpPr/>
            <p:nvPr/>
          </p:nvSpPr>
          <p:spPr>
            <a:xfrm>
              <a:off x="4845000" y="2944900"/>
              <a:ext cx="357000" cy="3570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0" name="Google Shape;750;p72"/>
            <p:cNvSpPr/>
            <p:nvPr/>
          </p:nvSpPr>
          <p:spPr>
            <a:xfrm>
              <a:off x="5200506" y="2944900"/>
              <a:ext cx="357000" cy="357000"/>
            </a:xfrm>
            <a:prstGeom prst="rect">
              <a:avLst/>
            </a:prstGeom>
            <a:solidFill>
              <a:srgbClr val="E06666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1" name="Google Shape;751;p72"/>
            <p:cNvSpPr/>
            <p:nvPr/>
          </p:nvSpPr>
          <p:spPr>
            <a:xfrm>
              <a:off x="5556294" y="2589394"/>
              <a:ext cx="357000" cy="3570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2" name="Google Shape;752;p72"/>
            <p:cNvSpPr/>
            <p:nvPr/>
          </p:nvSpPr>
          <p:spPr>
            <a:xfrm>
              <a:off x="5911800" y="2589394"/>
              <a:ext cx="357000" cy="3570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3" name="Google Shape;753;p72"/>
            <p:cNvSpPr/>
            <p:nvPr/>
          </p:nvSpPr>
          <p:spPr>
            <a:xfrm>
              <a:off x="5556294" y="2944900"/>
              <a:ext cx="357000" cy="3570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4" name="Google Shape;754;p72"/>
            <p:cNvSpPr/>
            <p:nvPr/>
          </p:nvSpPr>
          <p:spPr>
            <a:xfrm>
              <a:off x="5911800" y="2944900"/>
              <a:ext cx="357000" cy="357000"/>
            </a:xfrm>
            <a:prstGeom prst="rect">
              <a:avLst/>
            </a:prstGeom>
            <a:solidFill>
              <a:srgbClr val="E06666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5" name="Google Shape;755;p72"/>
            <p:cNvSpPr/>
            <p:nvPr/>
          </p:nvSpPr>
          <p:spPr>
            <a:xfrm>
              <a:off x="6267306" y="2589394"/>
              <a:ext cx="357000" cy="3570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6" name="Google Shape;756;p72"/>
            <p:cNvSpPr/>
            <p:nvPr/>
          </p:nvSpPr>
          <p:spPr>
            <a:xfrm>
              <a:off x="6622811" y="2589394"/>
              <a:ext cx="357000" cy="3570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7" name="Google Shape;757;p72"/>
            <p:cNvSpPr/>
            <p:nvPr/>
          </p:nvSpPr>
          <p:spPr>
            <a:xfrm>
              <a:off x="6267306" y="2944900"/>
              <a:ext cx="357000" cy="3570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8" name="Google Shape;758;p72"/>
            <p:cNvSpPr/>
            <p:nvPr/>
          </p:nvSpPr>
          <p:spPr>
            <a:xfrm>
              <a:off x="6622811" y="2944900"/>
              <a:ext cx="357000" cy="357000"/>
            </a:xfrm>
            <a:prstGeom prst="rect">
              <a:avLst/>
            </a:prstGeom>
            <a:solidFill>
              <a:srgbClr val="FF0000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9" name="Google Shape;759;p72"/>
            <p:cNvSpPr/>
            <p:nvPr/>
          </p:nvSpPr>
          <p:spPr>
            <a:xfrm>
              <a:off x="4845000" y="3300406"/>
              <a:ext cx="357000" cy="3570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0" name="Google Shape;760;p72"/>
            <p:cNvSpPr/>
            <p:nvPr/>
          </p:nvSpPr>
          <p:spPr>
            <a:xfrm>
              <a:off x="5200506" y="3300406"/>
              <a:ext cx="357000" cy="3570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1" name="Google Shape;761;p72"/>
            <p:cNvSpPr/>
            <p:nvPr/>
          </p:nvSpPr>
          <p:spPr>
            <a:xfrm>
              <a:off x="4845000" y="3655911"/>
              <a:ext cx="357000" cy="3570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2" name="Google Shape;762;p72"/>
            <p:cNvSpPr/>
            <p:nvPr/>
          </p:nvSpPr>
          <p:spPr>
            <a:xfrm>
              <a:off x="5200506" y="3655911"/>
              <a:ext cx="357000" cy="357000"/>
            </a:xfrm>
            <a:prstGeom prst="rect">
              <a:avLst/>
            </a:prstGeom>
            <a:solidFill>
              <a:srgbClr val="F4CCCC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3" name="Google Shape;763;p72"/>
            <p:cNvSpPr/>
            <p:nvPr/>
          </p:nvSpPr>
          <p:spPr>
            <a:xfrm>
              <a:off x="5556294" y="3300406"/>
              <a:ext cx="357000" cy="3570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4" name="Google Shape;764;p72"/>
            <p:cNvSpPr/>
            <p:nvPr/>
          </p:nvSpPr>
          <p:spPr>
            <a:xfrm>
              <a:off x="5911800" y="3300406"/>
              <a:ext cx="357000" cy="3570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5" name="Google Shape;765;p72"/>
            <p:cNvSpPr/>
            <p:nvPr/>
          </p:nvSpPr>
          <p:spPr>
            <a:xfrm>
              <a:off x="5556294" y="3655911"/>
              <a:ext cx="357000" cy="3570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6" name="Google Shape;766;p72"/>
            <p:cNvSpPr/>
            <p:nvPr/>
          </p:nvSpPr>
          <p:spPr>
            <a:xfrm>
              <a:off x="5911800" y="3655911"/>
              <a:ext cx="357000" cy="357000"/>
            </a:xfrm>
            <a:prstGeom prst="rect">
              <a:avLst/>
            </a:prstGeom>
            <a:solidFill>
              <a:srgbClr val="EA9999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7" name="Google Shape;767;p72"/>
            <p:cNvSpPr/>
            <p:nvPr/>
          </p:nvSpPr>
          <p:spPr>
            <a:xfrm>
              <a:off x="6267306" y="3300406"/>
              <a:ext cx="357000" cy="3570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8" name="Google Shape;768;p72"/>
            <p:cNvSpPr/>
            <p:nvPr/>
          </p:nvSpPr>
          <p:spPr>
            <a:xfrm>
              <a:off x="6622811" y="3300406"/>
              <a:ext cx="357000" cy="3570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9" name="Google Shape;769;p72"/>
            <p:cNvSpPr/>
            <p:nvPr/>
          </p:nvSpPr>
          <p:spPr>
            <a:xfrm>
              <a:off x="6267306" y="3655911"/>
              <a:ext cx="357000" cy="357000"/>
            </a:xfrm>
            <a:prstGeom prst="rect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0" name="Google Shape;770;p72"/>
            <p:cNvSpPr/>
            <p:nvPr/>
          </p:nvSpPr>
          <p:spPr>
            <a:xfrm>
              <a:off x="6622811" y="3655911"/>
              <a:ext cx="357000" cy="357000"/>
            </a:xfrm>
            <a:prstGeom prst="rect">
              <a:avLst/>
            </a:prstGeom>
            <a:solidFill>
              <a:srgbClr val="F4CCCC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71" name="Google Shape;771;p72"/>
          <p:cNvSpPr/>
          <p:nvPr/>
        </p:nvSpPr>
        <p:spPr>
          <a:xfrm>
            <a:off x="5073536" y="1497075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772" name="Google Shape;772;p72"/>
          <p:cNvSpPr/>
          <p:nvPr/>
        </p:nvSpPr>
        <p:spPr>
          <a:xfrm>
            <a:off x="5542661" y="1497075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773" name="Google Shape;773;p72"/>
          <p:cNvSpPr/>
          <p:nvPr/>
        </p:nvSpPr>
        <p:spPr>
          <a:xfrm>
            <a:off x="5073536" y="1966200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774" name="Google Shape;774;p72"/>
          <p:cNvSpPr/>
          <p:nvPr/>
        </p:nvSpPr>
        <p:spPr>
          <a:xfrm>
            <a:off x="5542661" y="1966200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/>
              <a:t>100</a:t>
            </a:r>
            <a:endParaRPr sz="1200" b="1"/>
          </a:p>
        </p:txBody>
      </p:sp>
      <p:sp>
        <p:nvSpPr>
          <p:cNvPr id="775" name="Google Shape;775;p72"/>
          <p:cNvSpPr/>
          <p:nvPr/>
        </p:nvSpPr>
        <p:spPr>
          <a:xfrm>
            <a:off x="6012160" y="1497075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776" name="Google Shape;776;p72"/>
          <p:cNvSpPr/>
          <p:nvPr/>
        </p:nvSpPr>
        <p:spPr>
          <a:xfrm>
            <a:off x="6481285" y="1497075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777" name="Google Shape;777;p72"/>
          <p:cNvSpPr/>
          <p:nvPr/>
        </p:nvSpPr>
        <p:spPr>
          <a:xfrm>
            <a:off x="6012160" y="1966200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778" name="Google Shape;778;p72"/>
          <p:cNvSpPr/>
          <p:nvPr/>
        </p:nvSpPr>
        <p:spPr>
          <a:xfrm>
            <a:off x="6481285" y="1966200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10</a:t>
            </a:r>
            <a:endParaRPr b="1"/>
          </a:p>
        </p:txBody>
      </p:sp>
      <p:sp>
        <p:nvSpPr>
          <p:cNvPr id="779" name="Google Shape;779;p72"/>
          <p:cNvSpPr/>
          <p:nvPr/>
        </p:nvSpPr>
        <p:spPr>
          <a:xfrm>
            <a:off x="6950410" y="1497075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780" name="Google Shape;780;p72"/>
          <p:cNvSpPr/>
          <p:nvPr/>
        </p:nvSpPr>
        <p:spPr>
          <a:xfrm>
            <a:off x="7419536" y="1497075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781" name="Google Shape;781;p72"/>
          <p:cNvSpPr/>
          <p:nvPr/>
        </p:nvSpPr>
        <p:spPr>
          <a:xfrm>
            <a:off x="6950410" y="1966200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782" name="Google Shape;782;p72"/>
          <p:cNvSpPr/>
          <p:nvPr/>
        </p:nvSpPr>
        <p:spPr>
          <a:xfrm>
            <a:off x="7419536" y="1966200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30</a:t>
            </a:r>
            <a:endParaRPr b="1"/>
          </a:p>
        </p:txBody>
      </p:sp>
      <p:sp>
        <p:nvSpPr>
          <p:cNvPr id="783" name="Google Shape;783;p72"/>
          <p:cNvSpPr/>
          <p:nvPr/>
        </p:nvSpPr>
        <p:spPr>
          <a:xfrm>
            <a:off x="5073536" y="2435699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784" name="Google Shape;784;p72"/>
          <p:cNvSpPr/>
          <p:nvPr/>
        </p:nvSpPr>
        <p:spPr>
          <a:xfrm>
            <a:off x="5542661" y="2435699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785" name="Google Shape;785;p72"/>
          <p:cNvSpPr/>
          <p:nvPr/>
        </p:nvSpPr>
        <p:spPr>
          <a:xfrm>
            <a:off x="5073536" y="2904824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786" name="Google Shape;786;p72"/>
          <p:cNvSpPr/>
          <p:nvPr/>
        </p:nvSpPr>
        <p:spPr>
          <a:xfrm>
            <a:off x="5542661" y="2904824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50</a:t>
            </a:r>
            <a:endParaRPr b="1"/>
          </a:p>
        </p:txBody>
      </p:sp>
      <p:sp>
        <p:nvSpPr>
          <p:cNvPr id="787" name="Google Shape;787;p72"/>
          <p:cNvSpPr/>
          <p:nvPr/>
        </p:nvSpPr>
        <p:spPr>
          <a:xfrm>
            <a:off x="6012160" y="2435699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788" name="Google Shape;788;p72"/>
          <p:cNvSpPr/>
          <p:nvPr/>
        </p:nvSpPr>
        <p:spPr>
          <a:xfrm>
            <a:off x="6481285" y="2435699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789" name="Google Shape;789;p72"/>
          <p:cNvSpPr/>
          <p:nvPr/>
        </p:nvSpPr>
        <p:spPr>
          <a:xfrm>
            <a:off x="6012160" y="2904824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790" name="Google Shape;790;p72"/>
          <p:cNvSpPr/>
          <p:nvPr/>
        </p:nvSpPr>
        <p:spPr>
          <a:xfrm>
            <a:off x="6481285" y="2904824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50</a:t>
            </a:r>
            <a:endParaRPr b="1"/>
          </a:p>
        </p:txBody>
      </p:sp>
      <p:sp>
        <p:nvSpPr>
          <p:cNvPr id="791" name="Google Shape;791;p72"/>
          <p:cNvSpPr/>
          <p:nvPr/>
        </p:nvSpPr>
        <p:spPr>
          <a:xfrm>
            <a:off x="6950410" y="2435699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792" name="Google Shape;792;p72"/>
          <p:cNvSpPr/>
          <p:nvPr/>
        </p:nvSpPr>
        <p:spPr>
          <a:xfrm>
            <a:off x="7419536" y="2435699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793" name="Google Shape;793;p72"/>
          <p:cNvSpPr/>
          <p:nvPr/>
        </p:nvSpPr>
        <p:spPr>
          <a:xfrm>
            <a:off x="6950410" y="2904824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794" name="Google Shape;794;p72"/>
          <p:cNvSpPr/>
          <p:nvPr/>
        </p:nvSpPr>
        <p:spPr>
          <a:xfrm>
            <a:off x="7419536" y="2904824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/>
              <a:t>100</a:t>
            </a:r>
            <a:endParaRPr sz="1200" b="1"/>
          </a:p>
        </p:txBody>
      </p:sp>
      <p:sp>
        <p:nvSpPr>
          <p:cNvPr id="795" name="Google Shape;795;p72"/>
          <p:cNvSpPr/>
          <p:nvPr/>
        </p:nvSpPr>
        <p:spPr>
          <a:xfrm>
            <a:off x="5073536" y="3373950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796" name="Google Shape;796;p72"/>
          <p:cNvSpPr/>
          <p:nvPr/>
        </p:nvSpPr>
        <p:spPr>
          <a:xfrm>
            <a:off x="5542661" y="3373950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797" name="Google Shape;797;p72"/>
          <p:cNvSpPr/>
          <p:nvPr/>
        </p:nvSpPr>
        <p:spPr>
          <a:xfrm>
            <a:off x="5073536" y="3843075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798" name="Google Shape;798;p72"/>
          <p:cNvSpPr/>
          <p:nvPr/>
        </p:nvSpPr>
        <p:spPr>
          <a:xfrm>
            <a:off x="5542661" y="3843075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10</a:t>
            </a:r>
            <a:endParaRPr b="1"/>
          </a:p>
        </p:txBody>
      </p:sp>
      <p:sp>
        <p:nvSpPr>
          <p:cNvPr id="799" name="Google Shape;799;p72"/>
          <p:cNvSpPr/>
          <p:nvPr/>
        </p:nvSpPr>
        <p:spPr>
          <a:xfrm>
            <a:off x="6012160" y="3373950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00" name="Google Shape;800;p72"/>
          <p:cNvSpPr/>
          <p:nvPr/>
        </p:nvSpPr>
        <p:spPr>
          <a:xfrm>
            <a:off x="6481285" y="3373950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01" name="Google Shape;801;p72"/>
          <p:cNvSpPr/>
          <p:nvPr/>
        </p:nvSpPr>
        <p:spPr>
          <a:xfrm>
            <a:off x="6012160" y="3843075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02" name="Google Shape;802;p72"/>
          <p:cNvSpPr/>
          <p:nvPr/>
        </p:nvSpPr>
        <p:spPr>
          <a:xfrm>
            <a:off x="6481285" y="3843075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30</a:t>
            </a:r>
            <a:endParaRPr b="1"/>
          </a:p>
        </p:txBody>
      </p:sp>
      <p:sp>
        <p:nvSpPr>
          <p:cNvPr id="803" name="Google Shape;803;p72"/>
          <p:cNvSpPr/>
          <p:nvPr/>
        </p:nvSpPr>
        <p:spPr>
          <a:xfrm>
            <a:off x="6950410" y="3373950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04" name="Google Shape;804;p72"/>
          <p:cNvSpPr/>
          <p:nvPr/>
        </p:nvSpPr>
        <p:spPr>
          <a:xfrm>
            <a:off x="7419536" y="3373950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05" name="Google Shape;805;p72"/>
          <p:cNvSpPr/>
          <p:nvPr/>
        </p:nvSpPr>
        <p:spPr>
          <a:xfrm>
            <a:off x="6950410" y="3843075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806" name="Google Shape;806;p72"/>
          <p:cNvSpPr/>
          <p:nvPr/>
        </p:nvSpPr>
        <p:spPr>
          <a:xfrm>
            <a:off x="7419536" y="3843075"/>
            <a:ext cx="471097" cy="47109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10</a:t>
            </a:r>
            <a:endParaRPr b="1"/>
          </a:p>
        </p:txBody>
      </p:sp>
      <p:cxnSp>
        <p:nvCxnSpPr>
          <p:cNvPr id="2" name="直接连接符 1"/>
          <p:cNvCxnSpPr>
            <a:endCxn id="783" idx="3"/>
          </p:cNvCxnSpPr>
          <p:nvPr/>
        </p:nvCxnSpPr>
        <p:spPr>
          <a:xfrm flipH="1">
            <a:off x="5544820" y="2667635"/>
            <a:ext cx="2778760" cy="381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73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ctr" anchorCtr="0">
            <a:noAutofit/>
          </a:bodyPr>
          <a:lstStyle/>
          <a:p>
            <a:pPr marL="393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 panose="020B0604020202020204"/>
              <a:buNone/>
            </a:pPr>
            <a:r>
              <a:rPr lang="en-US"/>
              <a:t>RGB images (three channel)</a:t>
            </a:r>
            <a:endParaRPr lang="en-US"/>
          </a:p>
        </p:txBody>
      </p:sp>
      <p:pic>
        <p:nvPicPr>
          <p:cNvPr id="813" name="Google Shape;813;p7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85800" y="3385330"/>
            <a:ext cx="7772399" cy="2964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7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287418" y="1066800"/>
            <a:ext cx="2569169" cy="2395593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73"/>
          <p:cNvSpPr txBox="1">
            <a:spLocks noGrp="1"/>
          </p:cNvSpPr>
          <p:nvPr>
            <p:ph type="body" idx="1"/>
          </p:nvPr>
        </p:nvSpPr>
        <p:spPr>
          <a:xfrm>
            <a:off x="1293700" y="1857025"/>
            <a:ext cx="24138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/>
              <a:t>what we see</a:t>
            </a:r>
            <a:endParaRPr i="1"/>
          </a:p>
        </p:txBody>
      </p:sp>
      <p:sp>
        <p:nvSpPr>
          <p:cNvPr id="816" name="Google Shape;816;p73"/>
          <p:cNvSpPr txBox="1">
            <a:spLocks noGrp="1"/>
          </p:cNvSpPr>
          <p:nvPr>
            <p:ph type="body" idx="1"/>
          </p:nvPr>
        </p:nvSpPr>
        <p:spPr>
          <a:xfrm>
            <a:off x="2259965" y="6075680"/>
            <a:ext cx="5946140" cy="581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132075" bIns="508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/>
              <a:t>What we get out of the camera</a:t>
            </a:r>
            <a:endParaRPr i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2"/>
          <p:cNvSpPr txBox="1">
            <a:spLocks noGrp="1"/>
          </p:cNvSpPr>
          <p:nvPr>
            <p:ph type="title"/>
          </p:nvPr>
        </p:nvSpPr>
        <p:spPr>
          <a:xfrm>
            <a:off x="848638" y="41329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393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 panose="020B0604020202020204"/>
              <a:buNone/>
            </a:pPr>
            <a:r>
              <a:rPr lang="en-US" altLang="zh-CN" sz="3400" b="0" i="0" u="none" strike="noStrike" cap="none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Ex</a:t>
            </a:r>
            <a:r>
              <a:rPr lang="en-US" altLang="zh-CN" dirty="0"/>
              <a:t>2</a:t>
            </a:r>
            <a:r>
              <a:rPr lang="en-US" sz="3400" b="0" i="0" u="none" strike="noStrike" cap="none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: </a:t>
            </a:r>
            <a:r>
              <a:rPr lang="en-US" sz="3400" dirty="0" err="1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初识</a:t>
            </a:r>
            <a:r>
              <a:rPr lang="en-US" altLang="zh-CN" sz="3400" dirty="0" err="1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OpenCV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685799" y="1048434"/>
            <a:ext cx="833120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下载安装</a:t>
            </a:r>
            <a:r>
              <a:rPr lang="en-US" altLang="zh-CN" dirty="0" err="1"/>
              <a:t>opencv</a:t>
            </a:r>
            <a:r>
              <a:rPr lang="zh-CN" altLang="en-US" dirty="0"/>
              <a:t> </a:t>
            </a:r>
            <a:r>
              <a:rPr lang="en-US" altLang="zh-CN" dirty="0"/>
              <a:t>3,</a:t>
            </a:r>
            <a:r>
              <a:rPr lang="zh-CN" altLang="en-US" dirty="0"/>
              <a:t> （编译带</a:t>
            </a:r>
            <a:r>
              <a:rPr lang="en-US" altLang="zh-CN" dirty="0"/>
              <a:t>python</a:t>
            </a:r>
            <a:r>
              <a:rPr lang="zh-CN" altLang="en-US" dirty="0"/>
              <a:t> </a:t>
            </a:r>
            <a:r>
              <a:rPr lang="en-US" altLang="zh-CN" dirty="0"/>
              <a:t>API</a:t>
            </a:r>
            <a:r>
              <a:rPr lang="zh-CN" altLang="en-US" dirty="0"/>
              <a:t>的版本）或者直接</a:t>
            </a:r>
            <a:r>
              <a:rPr lang="en-US" altLang="zh-CN" dirty="0"/>
              <a:t>pip install opencv-python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 用</a:t>
            </a:r>
            <a:r>
              <a:rPr lang="en-US" altLang="zh-CN" dirty="0"/>
              <a:t>C++</a:t>
            </a:r>
            <a:r>
              <a:rPr lang="zh-CN" altLang="en-US" dirty="0"/>
              <a:t>或者</a:t>
            </a:r>
            <a:r>
              <a:rPr lang="en-US" altLang="zh-CN" dirty="0"/>
              <a:t>Python OpenCV</a:t>
            </a:r>
            <a:r>
              <a:rPr lang="zh-CN" altLang="en-US" dirty="0"/>
              <a:t>进行图像读取修改保存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 选定</a:t>
            </a:r>
            <a:r>
              <a:rPr lang="en-US" altLang="zh-CN" dirty="0"/>
              <a:t>ROI</a:t>
            </a:r>
            <a:r>
              <a:rPr lang="zh-CN" altLang="en-US" dirty="0"/>
              <a:t>区域进行抠图显示等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 在图片中画矩形、圆形、直线、文字</a:t>
            </a:r>
            <a:endParaRPr lang="zh-CN" altLang="en-US" dirty="0"/>
          </a:p>
          <a:p>
            <a:r>
              <a:rPr lang="en-US" dirty="0"/>
              <a:t>5. </a:t>
            </a:r>
            <a:r>
              <a:rPr lang="zh-CN" altLang="en-US" dirty="0"/>
              <a:t>读取摄像头并显示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09816" y="2804984"/>
            <a:ext cx="3110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import</a:t>
            </a:r>
            <a:r>
              <a:rPr lang="zh-CN" altLang="en-US" dirty="0"/>
              <a:t> </a:t>
            </a:r>
            <a:r>
              <a:rPr lang="en-US" altLang="zh-CN" dirty="0"/>
              <a:t>cv2</a:t>
            </a:r>
            <a:endParaRPr lang="en-US" altLang="zh-CN" dirty="0"/>
          </a:p>
          <a:p>
            <a:r>
              <a:rPr lang="en-US" altLang="zh-CN" dirty="0"/>
              <a:t>Lena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cv2.imread(“</a:t>
            </a:r>
            <a:r>
              <a:rPr lang="en-US" altLang="zh-CN" dirty="0" err="1"/>
              <a:t>lena.bmp</a:t>
            </a:r>
            <a:r>
              <a:rPr lang="en-US" altLang="zh-CN" dirty="0"/>
              <a:t>”)</a:t>
            </a:r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85800" y="4608830"/>
            <a:ext cx="44799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参考：https://docs.opencv.org/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光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空间中沿着射线运动的电磁辐射</a:t>
            </a:r>
            <a:endParaRPr lang="en-US" dirty="0"/>
          </a:p>
          <a:p>
            <a:pPr marL="382270" lvl="0" indent="-342900">
              <a:spcBef>
                <a:spcPts val="400"/>
              </a:spcBef>
              <a:buFont typeface="Arial" panose="020B0604020202020204"/>
              <a:buChar char="•"/>
            </a:pPr>
            <a:r>
              <a:rPr lang="en-US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R(</a:t>
            </a:r>
            <a:r>
              <a:rPr lang="el-GR" dirty="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λ</a:t>
            </a:r>
            <a:r>
              <a:rPr lang="el-GR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) </a:t>
            </a:r>
            <a:r>
              <a:rPr lang="en-US" dirty="0"/>
              <a:t>电磁辐射</a:t>
            </a:r>
            <a:r>
              <a:rPr lang="en-US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用单位能量描述</a:t>
            </a:r>
            <a:r>
              <a:rPr lang="en-US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(</a:t>
            </a:r>
            <a:r>
              <a:rPr lang="en-US" dirty="0" err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瓦特</a:t>
            </a:r>
            <a:r>
              <a:rPr lang="en-US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)</a:t>
            </a:r>
            <a:endParaRPr lang="en-US" dirty="0"/>
          </a:p>
          <a:p>
            <a:pPr marL="839470" lvl="0" indent="-342900">
              <a:spcBef>
                <a:spcPts val="300"/>
              </a:spcBef>
              <a:buSzPts val="1600"/>
              <a:buFont typeface="Arial" panose="020B0604020202020204"/>
              <a:buChar char="–"/>
            </a:pPr>
            <a:r>
              <a:rPr lang="en-US" sz="2400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l-GR" sz="2400" dirty="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λ</a:t>
            </a:r>
            <a:r>
              <a:rPr lang="el-GR" sz="2400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是波长</a:t>
            </a:r>
            <a:endParaRPr lang="en-US" sz="2400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839470" lvl="0" indent="-342900">
              <a:spcBef>
                <a:spcPts val="300"/>
              </a:spcBef>
              <a:buSzPts val="1600"/>
              <a:buFont typeface="Arial" panose="020B0604020202020204"/>
              <a:buChar char="–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</a:fld>
            <a:endParaRPr lang="en-US"/>
          </a:p>
        </p:txBody>
      </p:sp>
      <p:grpSp>
        <p:nvGrpSpPr>
          <p:cNvPr id="5" name="Google Shape;140;p22"/>
          <p:cNvGrpSpPr/>
          <p:nvPr/>
        </p:nvGrpSpPr>
        <p:grpSpPr>
          <a:xfrm>
            <a:off x="2205120" y="2390558"/>
            <a:ext cx="4003613" cy="948594"/>
            <a:chOff x="133" y="191"/>
            <a:chExt cx="2521" cy="597"/>
          </a:xfrm>
        </p:grpSpPr>
        <p:grpSp>
          <p:nvGrpSpPr>
            <p:cNvPr id="6" name="Google Shape;141;p22"/>
            <p:cNvGrpSpPr/>
            <p:nvPr/>
          </p:nvGrpSpPr>
          <p:grpSpPr>
            <a:xfrm rot="4140000">
              <a:off x="297" y="176"/>
              <a:ext cx="399" cy="626"/>
              <a:chOff x="205" y="0"/>
              <a:chExt cx="399" cy="625"/>
            </a:xfrm>
          </p:grpSpPr>
          <p:sp>
            <p:nvSpPr>
              <p:cNvPr id="8" name="Google Shape;142;p22"/>
              <p:cNvSpPr/>
              <p:nvPr/>
            </p:nvSpPr>
            <p:spPr>
              <a:xfrm>
                <a:off x="212" y="156"/>
                <a:ext cx="275" cy="469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719" y="21600"/>
                    </a:moveTo>
                    <a:lnTo>
                      <a:pt x="0" y="1558"/>
                    </a:lnTo>
                    <a:lnTo>
                      <a:pt x="967" y="921"/>
                    </a:lnTo>
                    <a:lnTo>
                      <a:pt x="1612" y="991"/>
                    </a:lnTo>
                    <a:lnTo>
                      <a:pt x="2257" y="921"/>
                    </a:lnTo>
                    <a:lnTo>
                      <a:pt x="2364" y="708"/>
                    </a:lnTo>
                    <a:lnTo>
                      <a:pt x="2901" y="779"/>
                    </a:lnTo>
                    <a:lnTo>
                      <a:pt x="3331" y="496"/>
                    </a:lnTo>
                    <a:lnTo>
                      <a:pt x="3976" y="637"/>
                    </a:lnTo>
                    <a:lnTo>
                      <a:pt x="4406" y="425"/>
                    </a:lnTo>
                    <a:lnTo>
                      <a:pt x="4943" y="354"/>
                    </a:lnTo>
                    <a:lnTo>
                      <a:pt x="5588" y="212"/>
                    </a:lnTo>
                    <a:lnTo>
                      <a:pt x="6125" y="283"/>
                    </a:lnTo>
                    <a:lnTo>
                      <a:pt x="6663" y="212"/>
                    </a:lnTo>
                    <a:lnTo>
                      <a:pt x="7093" y="0"/>
                    </a:lnTo>
                    <a:lnTo>
                      <a:pt x="7952" y="0"/>
                    </a:lnTo>
                    <a:lnTo>
                      <a:pt x="8597" y="71"/>
                    </a:lnTo>
                    <a:lnTo>
                      <a:pt x="8919" y="71"/>
                    </a:lnTo>
                    <a:lnTo>
                      <a:pt x="9242" y="212"/>
                    </a:lnTo>
                    <a:lnTo>
                      <a:pt x="9887" y="283"/>
                    </a:lnTo>
                    <a:lnTo>
                      <a:pt x="10531" y="496"/>
                    </a:lnTo>
                    <a:lnTo>
                      <a:pt x="11069" y="496"/>
                    </a:lnTo>
                    <a:lnTo>
                      <a:pt x="11928" y="708"/>
                    </a:lnTo>
                    <a:lnTo>
                      <a:pt x="12358" y="850"/>
                    </a:lnTo>
                    <a:lnTo>
                      <a:pt x="13003" y="779"/>
                    </a:lnTo>
                    <a:lnTo>
                      <a:pt x="13433" y="1133"/>
                    </a:lnTo>
                    <a:lnTo>
                      <a:pt x="14078" y="1204"/>
                    </a:lnTo>
                    <a:lnTo>
                      <a:pt x="14507" y="1346"/>
                    </a:lnTo>
                    <a:lnTo>
                      <a:pt x="15045" y="1487"/>
                    </a:lnTo>
                    <a:lnTo>
                      <a:pt x="15260" y="1700"/>
                    </a:lnTo>
                    <a:lnTo>
                      <a:pt x="15690" y="1912"/>
                    </a:lnTo>
                    <a:lnTo>
                      <a:pt x="16227" y="2195"/>
                    </a:lnTo>
                    <a:lnTo>
                      <a:pt x="16442" y="2479"/>
                    </a:lnTo>
                    <a:lnTo>
                      <a:pt x="16764" y="2550"/>
                    </a:lnTo>
                    <a:lnTo>
                      <a:pt x="17194" y="2904"/>
                    </a:lnTo>
                    <a:lnTo>
                      <a:pt x="17516" y="3116"/>
                    </a:lnTo>
                    <a:lnTo>
                      <a:pt x="18054" y="3258"/>
                    </a:lnTo>
                    <a:lnTo>
                      <a:pt x="18484" y="3541"/>
                    </a:lnTo>
                    <a:lnTo>
                      <a:pt x="18913" y="3753"/>
                    </a:lnTo>
                    <a:lnTo>
                      <a:pt x="19128" y="3895"/>
                    </a:lnTo>
                    <a:lnTo>
                      <a:pt x="19558" y="4178"/>
                    </a:lnTo>
                    <a:lnTo>
                      <a:pt x="19881" y="4391"/>
                    </a:lnTo>
                    <a:lnTo>
                      <a:pt x="19988" y="4745"/>
                    </a:lnTo>
                    <a:lnTo>
                      <a:pt x="20310" y="5170"/>
                    </a:lnTo>
                    <a:lnTo>
                      <a:pt x="20633" y="5382"/>
                    </a:lnTo>
                    <a:lnTo>
                      <a:pt x="21063" y="5666"/>
                    </a:lnTo>
                    <a:lnTo>
                      <a:pt x="21278" y="5949"/>
                    </a:lnTo>
                    <a:lnTo>
                      <a:pt x="21493" y="6374"/>
                    </a:lnTo>
                    <a:lnTo>
                      <a:pt x="21600" y="7011"/>
                    </a:lnTo>
                    <a:lnTo>
                      <a:pt x="1719" y="2160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grpSp>
            <p:nvGrpSpPr>
              <p:cNvPr id="9" name="Google Shape;143;p22"/>
              <p:cNvGrpSpPr/>
              <p:nvPr/>
            </p:nvGrpSpPr>
            <p:grpSpPr>
              <a:xfrm rot="-1380000">
                <a:off x="253" y="121"/>
                <a:ext cx="203" cy="229"/>
                <a:chOff x="0" y="0"/>
                <a:chExt cx="203" cy="229"/>
              </a:xfrm>
            </p:grpSpPr>
            <p:sp>
              <p:nvSpPr>
                <p:cNvPr id="13" name="Google Shape;144;p22"/>
                <p:cNvSpPr/>
                <p:nvPr/>
              </p:nvSpPr>
              <p:spPr>
                <a:xfrm>
                  <a:off x="0" y="0"/>
                  <a:ext cx="203" cy="2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599" extrusionOk="0">
                      <a:moveTo>
                        <a:pt x="0" y="0"/>
                      </a:moveTo>
                      <a:cubicBezTo>
                        <a:pt x="48" y="0"/>
                        <a:pt x="95" y="-1"/>
                        <a:pt x="144" y="0"/>
                      </a:cubicBezTo>
                      <a:cubicBezTo>
                        <a:pt x="11993" y="0"/>
                        <a:pt x="21600" y="9670"/>
                        <a:pt x="21600" y="21599"/>
                      </a:cubicBezTo>
                    </a:path>
                  </a:pathLst>
                </a:custGeom>
                <a:noFill/>
                <a:ln w="2540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  <a:cs typeface="Times New Roman" panose="02020603050405020304"/>
                    <a:sym typeface="Times New Roman" panose="02020603050405020304"/>
                  </a:endParaRPr>
                </a:p>
              </p:txBody>
            </p:sp>
            <p:sp>
              <p:nvSpPr>
                <p:cNvPr id="14" name="Google Shape;145;p22"/>
                <p:cNvSpPr/>
                <p:nvPr/>
              </p:nvSpPr>
              <p:spPr>
                <a:xfrm>
                  <a:off x="0" y="0"/>
                  <a:ext cx="203" cy="2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599" extrusionOk="0">
                      <a:moveTo>
                        <a:pt x="0" y="0"/>
                      </a:moveTo>
                      <a:cubicBezTo>
                        <a:pt x="48" y="0"/>
                        <a:pt x="95" y="-1"/>
                        <a:pt x="144" y="0"/>
                      </a:cubicBezTo>
                      <a:cubicBezTo>
                        <a:pt x="11993" y="0"/>
                        <a:pt x="21600" y="9670"/>
                        <a:pt x="21600" y="21599"/>
                      </a:cubicBezTo>
                      <a:lnTo>
                        <a:pt x="144" y="21599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>
                    <a:solidFill>
                      <a:srgbClr val="000000"/>
                    </a:solidFill>
                    <a:latin typeface="Times New Roman" panose="02020603050405020304"/>
                    <a:ea typeface="Times New Roman" panose="02020603050405020304"/>
                    <a:cs typeface="Times New Roman" panose="02020603050405020304"/>
                    <a:sym typeface="Times New Roman" panose="02020603050405020304"/>
                  </a:endParaRPr>
                </a:p>
              </p:txBody>
            </p:sp>
          </p:grpSp>
          <p:cxnSp>
            <p:nvCxnSpPr>
              <p:cNvPr id="10" name="Google Shape;146;p22"/>
              <p:cNvCxnSpPr/>
              <p:nvPr/>
            </p:nvCxnSpPr>
            <p:spPr>
              <a:xfrm>
                <a:off x="205" y="0"/>
                <a:ext cx="31" cy="625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dk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11" name="Google Shape;147;p22"/>
              <p:cNvSpPr/>
              <p:nvPr/>
            </p:nvSpPr>
            <p:spPr>
              <a:xfrm rot="-3960000">
                <a:off x="307" y="125"/>
                <a:ext cx="109" cy="170"/>
              </a:xfrm>
              <a:prstGeom prst="ellipse">
                <a:avLst/>
              </a:prstGeom>
              <a:solidFill>
                <a:srgbClr val="000000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>
                  <a:solidFill>
                    <a:srgbClr val="000000"/>
                  </a:solidFill>
                  <a:latin typeface="Times New Roman" panose="02020603050405020304"/>
                  <a:ea typeface="Times New Roman" panose="02020603050405020304"/>
                  <a:cs typeface="Times New Roman" panose="02020603050405020304"/>
                  <a:sym typeface="Times New Roman" panose="02020603050405020304"/>
                </a:endParaRPr>
              </a:p>
            </p:txBody>
          </p:sp>
          <p:cxnSp>
            <p:nvCxnSpPr>
              <p:cNvPr id="12" name="Google Shape;148;p22"/>
              <p:cNvCxnSpPr/>
              <p:nvPr/>
            </p:nvCxnSpPr>
            <p:spPr>
              <a:xfrm rot="10800000" flipH="1">
                <a:off x="235" y="164"/>
                <a:ext cx="369" cy="461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dk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</p:grpSp>
        <p:cxnSp>
          <p:nvCxnSpPr>
            <p:cNvPr id="7" name="Google Shape;149;p22"/>
            <p:cNvCxnSpPr/>
            <p:nvPr/>
          </p:nvCxnSpPr>
          <p:spPr>
            <a:xfrm flipH="1">
              <a:off x="1030" y="436"/>
              <a:ext cx="1624" cy="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感知光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/>
            <a:r>
              <a:rPr lang="en-US" dirty="0"/>
              <a:t>首先</a:t>
            </a:r>
            <a:r>
              <a:rPr lang="zh-CN" altLang="en-US" dirty="0"/>
              <a:t>，人类能感知的只有可见光区域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</a:fld>
            <a:endParaRPr lang="en-US"/>
          </a:p>
        </p:txBody>
      </p:sp>
      <p:pic>
        <p:nvPicPr>
          <p:cNvPr id="5" name="Google Shape;238;p27"/>
          <p:cNvPicPr preferRelativeResize="0"/>
          <p:nvPr/>
        </p:nvPicPr>
        <p:blipFill rotWithShape="1">
          <a:blip r:embed="rId1"/>
          <a:srcRect t="10498"/>
          <a:stretch>
            <a:fillRect/>
          </a:stretch>
        </p:blipFill>
        <p:spPr>
          <a:xfrm>
            <a:off x="0" y="1750122"/>
            <a:ext cx="9143999" cy="44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感知光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光的表观</a:t>
            </a:r>
            <a:r>
              <a:rPr lang="zh-CN" altLang="en-US" dirty="0"/>
              <a:t>（色彩）取决于光谱能量分布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</a:fld>
            <a:endParaRPr lang="en-US"/>
          </a:p>
        </p:txBody>
      </p:sp>
      <p:pic>
        <p:nvPicPr>
          <p:cNvPr id="5" name="Google Shape;247;p28"/>
          <p:cNvPicPr preferRelativeResize="0"/>
          <p:nvPr/>
        </p:nvPicPr>
        <p:blipFill rotWithShape="1">
          <a:blip r:embed="rId1"/>
          <a:srcRect r="45018" b="8717"/>
          <a:stretch>
            <a:fillRect/>
          </a:stretch>
        </p:blipFill>
        <p:spPr>
          <a:xfrm>
            <a:off x="770965" y="1825668"/>
            <a:ext cx="3142151" cy="24983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249;p28"/>
          <p:cNvGrpSpPr/>
          <p:nvPr/>
        </p:nvGrpSpPr>
        <p:grpSpPr>
          <a:xfrm>
            <a:off x="3972365" y="1825668"/>
            <a:ext cx="3961400" cy="3070729"/>
            <a:chOff x="4801600" y="1600200"/>
            <a:chExt cx="3961400" cy="3070729"/>
          </a:xfrm>
        </p:grpSpPr>
        <p:sp>
          <p:nvSpPr>
            <p:cNvPr id="7" name="Google Shape;250;p28"/>
            <p:cNvSpPr txBox="1"/>
            <p:nvPr/>
          </p:nvSpPr>
          <p:spPr>
            <a:xfrm>
              <a:off x="5486400" y="4226329"/>
              <a:ext cx="3276600" cy="44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40625" bIns="0" anchor="t" anchorCtr="0">
              <a:noAutofit/>
            </a:bodyPr>
            <a:lstStyle/>
            <a:p>
              <a:pPr marL="3937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 panose="020B0604020202020204"/>
                <a:buNone/>
              </a:pPr>
              <a:r>
                <a:rPr lang="en-US" sz="2400" dirty="0" err="1">
                  <a:solidFill>
                    <a:schemeClr val="dk1"/>
                  </a:solidFill>
                </a:rPr>
                <a:t>白炽灯光</a:t>
              </a:r>
              <a:endParaRPr dirty="0"/>
            </a:p>
          </p:txBody>
        </p:sp>
        <p:pic>
          <p:nvPicPr>
            <p:cNvPr id="8" name="Google Shape;251;p28"/>
            <p:cNvPicPr preferRelativeResize="0"/>
            <p:nvPr/>
          </p:nvPicPr>
          <p:blipFill rotWithShape="1">
            <a:blip r:embed="rId1"/>
            <a:srcRect l="56016" b="8717"/>
            <a:stretch>
              <a:fillRect/>
            </a:stretch>
          </p:blipFill>
          <p:spPr>
            <a:xfrm>
              <a:off x="4801600" y="1600200"/>
              <a:ext cx="2513601" cy="24983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Google Shape;252;p28"/>
          <p:cNvSpPr txBox="1"/>
          <p:nvPr/>
        </p:nvSpPr>
        <p:spPr>
          <a:xfrm>
            <a:off x="2769255" y="4153858"/>
            <a:ext cx="2346972" cy="32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wavelength (nm)</a:t>
            </a:r>
            <a:endParaRPr dirty="0"/>
          </a:p>
        </p:txBody>
      </p:sp>
      <p:sp>
        <p:nvSpPr>
          <p:cNvPr id="11" name="Google Shape;250;p28"/>
          <p:cNvSpPr txBox="1"/>
          <p:nvPr/>
        </p:nvSpPr>
        <p:spPr>
          <a:xfrm>
            <a:off x="1839627" y="4474390"/>
            <a:ext cx="32766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0625" bIns="0" anchor="t" anchorCtr="0">
            <a:noAutofit/>
          </a:bodyPr>
          <a:lstStyle/>
          <a:p>
            <a:pPr marL="3937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</a:pPr>
            <a:r>
              <a:rPr lang="en-US" sz="2400" dirty="0" err="1">
                <a:solidFill>
                  <a:schemeClr val="dk1"/>
                </a:solidFill>
              </a:rPr>
              <a:t>太阳光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感知光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其次</a:t>
            </a:r>
            <a:r>
              <a:rPr lang="zh-CN" altLang="en-US" dirty="0"/>
              <a:t>，人类眼睛对不同波长具有不同敏感度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</a:fld>
            <a:endParaRPr lang="en-US"/>
          </a:p>
        </p:txBody>
      </p:sp>
      <p:pic>
        <p:nvPicPr>
          <p:cNvPr id="5" name="Google Shape;258;p2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70965" y="1853558"/>
            <a:ext cx="7646670" cy="413755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59;p29"/>
          <p:cNvSpPr txBox="1"/>
          <p:nvPr/>
        </p:nvSpPr>
        <p:spPr>
          <a:xfrm>
            <a:off x="3015675" y="4707671"/>
            <a:ext cx="2634600" cy="3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0000"/>
                </a:solidFill>
              </a:rPr>
              <a:t>near IR (heat)</a:t>
            </a:r>
            <a:endParaRPr sz="2400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759075" y="3933825"/>
            <a:ext cx="1711960" cy="80137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err="1">
                <a:solidFill>
                  <a:schemeClr val="dk1"/>
                </a:solidFill>
                <a:latin typeface="Arial" panose="020B0604020202020204"/>
                <a:ea typeface="宋体" panose="02010600030101010101" pitchFamily="2" charset="-122"/>
                <a:cs typeface="Arial" panose="020B0604020202020204"/>
                <a:sym typeface="Arial" panose="020B0604020202020204"/>
              </a:rPr>
              <a:t>生物</a:t>
            </a:r>
            <a:r>
              <a:rPr lang="en-US" dirty="0" err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视觉系统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56276" y="1267485"/>
            <a:ext cx="8289756" cy="491089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89865" y="5560060"/>
            <a:ext cx="1365885" cy="746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56260" y="1267460"/>
            <a:ext cx="3578860" cy="746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6957,&quot;width&quot;:10627}"/>
</p:tagLst>
</file>

<file path=ppt/tags/tag2.xml><?xml version="1.0" encoding="utf-8"?>
<p:tagLst xmlns:p="http://schemas.openxmlformats.org/presentationml/2006/main">
  <p:tag name="KSO_WM_UNIT_PLACING_PICTURE_USER_VIEWPORT" val="{&quot;height&quot;:2280,&quot;width&quot;:3450}"/>
</p:tagLst>
</file>

<file path=ppt/tags/tag3.xml><?xml version="1.0" encoding="utf-8"?>
<p:tagLst xmlns:p="http://schemas.openxmlformats.org/presentationml/2006/main">
  <p:tag name="KSO_WM_UNIT_PLACING_PICTURE_USER_VIEWPORT" val="{&quot;height&quot;:6957,&quot;width&quot;:10627}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5595</Words>
  <Application>WPS 演示</Application>
  <PresentationFormat>On-screen Show (4:3)</PresentationFormat>
  <Paragraphs>383</Paragraphs>
  <Slides>42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9" baseType="lpstr">
      <vt:lpstr>Arial</vt:lpstr>
      <vt:lpstr>宋体</vt:lpstr>
      <vt:lpstr>Wingdings</vt:lpstr>
      <vt:lpstr>微软雅黑</vt:lpstr>
      <vt:lpstr>Times New Roman</vt:lpstr>
      <vt:lpstr>Arial</vt:lpstr>
      <vt:lpstr>Times New Roman</vt:lpstr>
      <vt:lpstr>Noto Sans Symbols</vt:lpstr>
      <vt:lpstr>Segoe Print</vt:lpstr>
      <vt:lpstr>Calibri</vt:lpstr>
      <vt:lpstr>Arial Unicode MS</vt:lpstr>
      <vt:lpstr>等线 Light</vt:lpstr>
      <vt:lpstr>Calibri Light</vt:lpstr>
      <vt:lpstr>等线</vt:lpstr>
      <vt:lpstr>Verdana</vt:lpstr>
      <vt:lpstr>Cambria Math</vt:lpstr>
      <vt:lpstr>Office 主题​​</vt:lpstr>
      <vt:lpstr>Perception and Image Formation 视觉感知和图像形成</vt:lpstr>
      <vt:lpstr>感知：光-&gt;视觉</vt:lpstr>
      <vt:lpstr>人类视觉感知</vt:lpstr>
      <vt:lpstr>本次课程内容</vt:lpstr>
      <vt:lpstr>光</vt:lpstr>
      <vt:lpstr>感知光</vt:lpstr>
      <vt:lpstr>感知光</vt:lpstr>
      <vt:lpstr>感知光</vt:lpstr>
      <vt:lpstr>生物视觉系统</vt:lpstr>
      <vt:lpstr>生物视觉系统-感受野分层等级</vt:lpstr>
      <vt:lpstr>生物视觉系统-视觉信息的并行处理</vt:lpstr>
      <vt:lpstr>感知理论</vt:lpstr>
      <vt:lpstr>感知理论</vt:lpstr>
      <vt:lpstr> 光亮对比度</vt:lpstr>
      <vt:lpstr>明度的恒常性</vt:lpstr>
      <vt:lpstr>可视动态范围</vt:lpstr>
      <vt:lpstr>人眼</vt:lpstr>
      <vt:lpstr>颜色感知</vt:lpstr>
      <vt:lpstr>人眼是一个宽动态响应器</vt:lpstr>
      <vt:lpstr>图像形成（Image formation）</vt:lpstr>
      <vt:lpstr>Pinhole camera（小孔相机）</vt:lpstr>
      <vt:lpstr>Pinhole cameras everywhere</vt:lpstr>
      <vt:lpstr>Pinhole cameras everywhere</vt:lpstr>
      <vt:lpstr>Pinhole cameras everywhere</vt:lpstr>
      <vt:lpstr>Pinhole Camera (Camera Obscura 暗室)</vt:lpstr>
      <vt:lpstr>Camera Obscura</vt:lpstr>
      <vt:lpstr>Shrinking the aperture</vt:lpstr>
      <vt:lpstr>Shrinking the aperture</vt:lpstr>
      <vt:lpstr>Adding a lens（透镜）</vt:lpstr>
      <vt:lpstr>Lenses</vt:lpstr>
      <vt:lpstr>凸透镜成像公式</vt:lpstr>
      <vt:lpstr>Depth of field（景深）</vt:lpstr>
      <vt:lpstr>不在对焦平面成像模糊的原理</vt:lpstr>
      <vt:lpstr>景深和光圈关系</vt:lpstr>
      <vt:lpstr>相机对光响应流程（相机成像）</vt:lpstr>
      <vt:lpstr>Recovering the camera response</vt:lpstr>
      <vt:lpstr>Recovering the camera response</vt:lpstr>
      <vt:lpstr>像素值的形成</vt:lpstr>
      <vt:lpstr>Bayer filters（拜尔滤色镜）</vt:lpstr>
      <vt:lpstr>Debayering</vt:lpstr>
      <vt:lpstr>RGB images (three channel)</vt:lpstr>
      <vt:lpstr>Ex2: 初识OpenCV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xj.peng@siat.ac.cn</dc:creator>
  <cp:lastModifiedBy>彭小江</cp:lastModifiedBy>
  <cp:revision>243</cp:revision>
  <dcterms:created xsi:type="dcterms:W3CDTF">2020-11-26T04:12:00Z</dcterms:created>
  <dcterms:modified xsi:type="dcterms:W3CDTF">2022-02-27T07:47:43Z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25ABBEDDE6804FE6A201C2EA69DE1E60</vt:lpwstr>
  </property>
  <property fmtid="{D5CDD505-2E9C-101B-9397-08002B2CF9AE}" pid="3" name="KSOProductBuildVer">
    <vt:lpwstr>2052-11.1.0.11365</vt:lpwstr>
  </property>
</Properties>
</file>